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321" r:id="rId3"/>
    <p:sldId id="322" r:id="rId4"/>
    <p:sldId id="323" r:id="rId5"/>
    <p:sldId id="324" r:id="rId6"/>
    <p:sldId id="257" r:id="rId7"/>
    <p:sldId id="259" r:id="rId8"/>
    <p:sldId id="327" r:id="rId9"/>
    <p:sldId id="260" r:id="rId10"/>
    <p:sldId id="261" r:id="rId11"/>
    <p:sldId id="262" r:id="rId12"/>
    <p:sldId id="264" r:id="rId13"/>
    <p:sldId id="309" r:id="rId14"/>
    <p:sldId id="263" r:id="rId15"/>
    <p:sldId id="265" r:id="rId16"/>
    <p:sldId id="266" r:id="rId17"/>
    <p:sldId id="332" r:id="rId18"/>
    <p:sldId id="331" r:id="rId19"/>
    <p:sldId id="329" r:id="rId20"/>
    <p:sldId id="330" r:id="rId21"/>
    <p:sldId id="267" r:id="rId22"/>
    <p:sldId id="319" r:id="rId23"/>
    <p:sldId id="328" r:id="rId24"/>
    <p:sldId id="268" r:id="rId25"/>
    <p:sldId id="269" r:id="rId26"/>
    <p:sldId id="271" r:id="rId27"/>
    <p:sldId id="272" r:id="rId28"/>
    <p:sldId id="310" r:id="rId29"/>
    <p:sldId id="311" r:id="rId30"/>
    <p:sldId id="273" r:id="rId31"/>
    <p:sldId id="274" r:id="rId32"/>
    <p:sldId id="275" r:id="rId33"/>
    <p:sldId id="276" r:id="rId34"/>
    <p:sldId id="277" r:id="rId35"/>
    <p:sldId id="279" r:id="rId36"/>
    <p:sldId id="281" r:id="rId37"/>
    <p:sldId id="285" r:id="rId38"/>
    <p:sldId id="286" r:id="rId39"/>
    <p:sldId id="291" r:id="rId40"/>
    <p:sldId id="308" r:id="rId41"/>
    <p:sldId id="302" r:id="rId42"/>
    <p:sldId id="326" r:id="rId43"/>
    <p:sldId id="315" r:id="rId44"/>
    <p:sldId id="333" r:id="rId45"/>
    <p:sldId id="316" r:id="rId46"/>
    <p:sldId id="317" r:id="rId47"/>
    <p:sldId id="318" r:id="rId48"/>
    <p:sldId id="320" r:id="rId4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veh" initials="K" lastIdx="3" clrIdx="0">
    <p:extLst>
      <p:ext uri="{19B8F6BF-5375-455C-9EA6-DF929625EA0E}">
        <p15:presenceInfo xmlns:p15="http://schemas.microsoft.com/office/powerpoint/2012/main" xmlns="" userId="Kave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33CC"/>
    <a:srgbClr val="CC00CC"/>
    <a:srgbClr val="CC3300"/>
    <a:srgbClr val="FF3300"/>
    <a:srgbClr val="99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279" autoAdjust="0"/>
    <p:restoredTop sz="67766" autoAdjust="0"/>
  </p:normalViewPr>
  <p:slideViewPr>
    <p:cSldViewPr snapToGrid="0">
      <p:cViewPr varScale="1">
        <p:scale>
          <a:sx n="88" d="100"/>
          <a:sy n="88" d="100"/>
        </p:scale>
        <p:origin x="-192"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44"/>
  <c:chart>
    <c:autoTitleDeleted val="1"/>
    <c:view3D>
      <c:rAngAx val="1"/>
    </c:view3D>
    <c:plotArea>
      <c:layout/>
      <c:bar3DChart>
        <c:barDir val="col"/>
        <c:grouping val="percentStacked"/>
        <c:ser>
          <c:idx val="0"/>
          <c:order val="0"/>
          <c:tx>
            <c:strRef>
              <c:f>Sheet1!$B$1</c:f>
              <c:strCache>
                <c:ptCount val="1"/>
                <c:pt idx="0">
                  <c:v>To males</c:v>
                </c:pt>
              </c:strCache>
            </c:strRef>
          </c:tx>
          <c:spPr>
            <a:solidFill>
              <a:srgbClr val="FFFF00"/>
            </a:solidFill>
          </c:spPr>
          <c:cat>
            <c:strRef>
              <c:f>Sheet1!$A$2:$A$5</c:f>
              <c:strCache>
                <c:ptCount val="4"/>
                <c:pt idx="0">
                  <c:v>NM</c:v>
                </c:pt>
                <c:pt idx="1">
                  <c:v>NF</c:v>
                </c:pt>
                <c:pt idx="2">
                  <c:v>MFTS</c:v>
                </c:pt>
                <c:pt idx="3">
                  <c:v>FMTS</c:v>
                </c:pt>
              </c:strCache>
            </c:strRef>
          </c:cat>
          <c:val>
            <c:numRef>
              <c:f>Sheet1!$B$2:$B$5</c:f>
              <c:numCache>
                <c:formatCode>General</c:formatCode>
                <c:ptCount val="4"/>
                <c:pt idx="0">
                  <c:v>2</c:v>
                </c:pt>
                <c:pt idx="1">
                  <c:v>62</c:v>
                </c:pt>
                <c:pt idx="2">
                  <c:v>11</c:v>
                </c:pt>
                <c:pt idx="3">
                  <c:v>1</c:v>
                </c:pt>
              </c:numCache>
            </c:numRef>
          </c:val>
        </c:ser>
        <c:ser>
          <c:idx val="1"/>
          <c:order val="1"/>
          <c:tx>
            <c:strRef>
              <c:f>Sheet1!$C$1</c:f>
              <c:strCache>
                <c:ptCount val="1"/>
                <c:pt idx="0">
                  <c:v>To females</c:v>
                </c:pt>
              </c:strCache>
            </c:strRef>
          </c:tx>
          <c:spPr>
            <a:solidFill>
              <a:srgbClr val="FF0000"/>
            </a:solidFill>
          </c:spPr>
          <c:cat>
            <c:strRef>
              <c:f>Sheet1!$A$2:$A$5</c:f>
              <c:strCache>
                <c:ptCount val="4"/>
                <c:pt idx="0">
                  <c:v>NM</c:v>
                </c:pt>
                <c:pt idx="1">
                  <c:v>NF</c:v>
                </c:pt>
                <c:pt idx="2">
                  <c:v>MFTS</c:v>
                </c:pt>
                <c:pt idx="3">
                  <c:v>FMTS</c:v>
                </c:pt>
              </c:strCache>
            </c:strRef>
          </c:cat>
          <c:val>
            <c:numRef>
              <c:f>Sheet1!$C$2:$C$5</c:f>
              <c:numCache>
                <c:formatCode>General</c:formatCode>
                <c:ptCount val="4"/>
                <c:pt idx="0">
                  <c:v>76</c:v>
                </c:pt>
                <c:pt idx="1">
                  <c:v>9</c:v>
                </c:pt>
                <c:pt idx="2">
                  <c:v>1</c:v>
                </c:pt>
                <c:pt idx="3">
                  <c:v>26</c:v>
                </c:pt>
              </c:numCache>
            </c:numRef>
          </c:val>
        </c:ser>
        <c:ser>
          <c:idx val="2"/>
          <c:order val="2"/>
          <c:tx>
            <c:strRef>
              <c:f>Sheet1!$D$1</c:f>
              <c:strCache>
                <c:ptCount val="1"/>
                <c:pt idx="0">
                  <c:v>To both</c:v>
                </c:pt>
              </c:strCache>
            </c:strRef>
          </c:tx>
          <c:spPr>
            <a:solidFill>
              <a:srgbClr val="00CC00"/>
            </a:solidFill>
          </c:spPr>
          <c:cat>
            <c:strRef>
              <c:f>Sheet1!$A$2:$A$5</c:f>
              <c:strCache>
                <c:ptCount val="4"/>
                <c:pt idx="0">
                  <c:v>NM</c:v>
                </c:pt>
                <c:pt idx="1">
                  <c:v>NF</c:v>
                </c:pt>
                <c:pt idx="2">
                  <c:v>MFTS</c:v>
                </c:pt>
                <c:pt idx="3">
                  <c:v>FMTS</c:v>
                </c:pt>
              </c:strCache>
            </c:strRef>
          </c:cat>
          <c:val>
            <c:numRef>
              <c:f>Sheet1!$D$2:$D$5</c:f>
              <c:numCache>
                <c:formatCode>General</c:formatCode>
                <c:ptCount val="4"/>
                <c:pt idx="0">
                  <c:v>3</c:v>
                </c:pt>
                <c:pt idx="1">
                  <c:v>9</c:v>
                </c:pt>
              </c:numCache>
            </c:numRef>
          </c:val>
        </c:ser>
        <c:ser>
          <c:idx val="3"/>
          <c:order val="3"/>
          <c:tx>
            <c:strRef>
              <c:f>Sheet1!$E$1</c:f>
              <c:strCache>
                <c:ptCount val="1"/>
                <c:pt idx="0">
                  <c:v>To neither </c:v>
                </c:pt>
              </c:strCache>
            </c:strRef>
          </c:tx>
          <c:spPr>
            <a:solidFill>
              <a:srgbClr val="0000CC"/>
            </a:solidFill>
          </c:spPr>
          <c:cat>
            <c:strRef>
              <c:f>Sheet1!$A$2:$A$5</c:f>
              <c:strCache>
                <c:ptCount val="4"/>
                <c:pt idx="0">
                  <c:v>NM</c:v>
                </c:pt>
                <c:pt idx="1">
                  <c:v>NF</c:v>
                </c:pt>
                <c:pt idx="2">
                  <c:v>MFTS</c:v>
                </c:pt>
                <c:pt idx="3">
                  <c:v>FMTS</c:v>
                </c:pt>
              </c:strCache>
            </c:strRef>
          </c:cat>
          <c:val>
            <c:numRef>
              <c:f>Sheet1!$E$2:$E$5</c:f>
              <c:numCache>
                <c:formatCode>General</c:formatCode>
                <c:ptCount val="4"/>
                <c:pt idx="1">
                  <c:v>9</c:v>
                </c:pt>
              </c:numCache>
            </c:numRef>
          </c:val>
        </c:ser>
        <c:gapWidth val="55"/>
        <c:gapDepth val="55"/>
        <c:shape val="cylinder"/>
        <c:axId val="75444224"/>
        <c:axId val="75445760"/>
        <c:axId val="0"/>
      </c:bar3DChart>
      <c:catAx>
        <c:axId val="75444224"/>
        <c:scaling>
          <c:orientation val="minMax"/>
        </c:scaling>
        <c:axPos val="b"/>
        <c:numFmt formatCode="General" sourceLinked="0"/>
        <c:majorTickMark val="none"/>
        <c:tickLblPos val="nextTo"/>
        <c:crossAx val="75445760"/>
        <c:crosses val="autoZero"/>
        <c:auto val="1"/>
        <c:lblAlgn val="ctr"/>
        <c:lblOffset val="100"/>
      </c:catAx>
      <c:valAx>
        <c:axId val="75445760"/>
        <c:scaling>
          <c:orientation val="minMax"/>
        </c:scaling>
        <c:axPos val="l"/>
        <c:majorGridlines/>
        <c:numFmt formatCode="0%" sourceLinked="1"/>
        <c:majorTickMark val="none"/>
        <c:tickLblPos val="nextTo"/>
        <c:crossAx val="75444224"/>
        <c:crosses val="autoZero"/>
        <c:crossBetween val="between"/>
        <c:majorUnit val="0.25"/>
      </c:valAx>
    </c:plotArea>
    <c:legend>
      <c:legendPos val="r"/>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3"/>
  <c:chart>
    <c:autoTitleDeleted val="1"/>
    <c:view3D>
      <c:rotX val="10"/>
      <c:rotY val="30"/>
      <c:depthPercent val="60"/>
      <c:perspective val="10"/>
    </c:view3D>
    <c:plotArea>
      <c:layout/>
      <c:bar3DChart>
        <c:barDir val="col"/>
        <c:grouping val="standard"/>
        <c:ser>
          <c:idx val="0"/>
          <c:order val="0"/>
          <c:tx>
            <c:strRef>
              <c:f>Sheet1!$B$1</c:f>
              <c:strCache>
                <c:ptCount val="1"/>
                <c:pt idx="0">
                  <c:v>GM</c:v>
                </c:pt>
              </c:strCache>
            </c:strRef>
          </c:tx>
          <c:spPr>
            <a:gradFill>
              <a:gsLst>
                <a:gs pos="0">
                  <a:srgbClr val="0000CC"/>
                </a:gs>
                <a:gs pos="50000">
                  <a:srgbClr val="3366FF"/>
                </a:gs>
              </a:gsLst>
              <a:lin ang="5400000" scaled="0"/>
            </a:gradFill>
          </c:spPr>
          <c:cat>
            <c:strRef>
              <c:f>Sheet1!$A$2:$A$5</c:f>
              <c:strCache>
                <c:ptCount val="4"/>
                <c:pt idx="0">
                  <c:v>NM</c:v>
                </c:pt>
                <c:pt idx="1">
                  <c:v>NF</c:v>
                </c:pt>
                <c:pt idx="2">
                  <c:v>MFTS</c:v>
                </c:pt>
                <c:pt idx="3">
                  <c:v>FMTS</c:v>
                </c:pt>
              </c:strCache>
            </c:strRef>
          </c:cat>
          <c:val>
            <c:numRef>
              <c:f>Sheet1!$B$2:$B$5</c:f>
              <c:numCache>
                <c:formatCode>General</c:formatCode>
                <c:ptCount val="4"/>
                <c:pt idx="0">
                  <c:v>28</c:v>
                </c:pt>
                <c:pt idx="1">
                  <c:v>16.899999999999999</c:v>
                </c:pt>
                <c:pt idx="2">
                  <c:v>15.3</c:v>
                </c:pt>
                <c:pt idx="3">
                  <c:v>30.4</c:v>
                </c:pt>
              </c:numCache>
            </c:numRef>
          </c:val>
        </c:ser>
        <c:ser>
          <c:idx val="1"/>
          <c:order val="1"/>
          <c:tx>
            <c:strRef>
              <c:f>Sheet1!$C$1</c:f>
              <c:strCache>
                <c:ptCount val="1"/>
                <c:pt idx="0">
                  <c:v>GF</c:v>
                </c:pt>
              </c:strCache>
            </c:strRef>
          </c:tx>
          <c:spPr>
            <a:gradFill>
              <a:gsLst>
                <a:gs pos="0">
                  <a:srgbClr val="FF0000"/>
                </a:gs>
                <a:gs pos="50000">
                  <a:srgbClr val="FF5050"/>
                </a:gs>
              </a:gsLst>
              <a:lin ang="5400000" scaled="0"/>
            </a:gradFill>
          </c:spPr>
          <c:cat>
            <c:strRef>
              <c:f>Sheet1!$A$2:$A$5</c:f>
              <c:strCache>
                <c:ptCount val="4"/>
                <c:pt idx="0">
                  <c:v>NM</c:v>
                </c:pt>
                <c:pt idx="1">
                  <c:v>NF</c:v>
                </c:pt>
                <c:pt idx="2">
                  <c:v>MFTS</c:v>
                </c:pt>
                <c:pt idx="3">
                  <c:v>FMTS</c:v>
                </c:pt>
              </c:strCache>
            </c:strRef>
          </c:cat>
          <c:val>
            <c:numRef>
              <c:f>Sheet1!$C$2:$C$5</c:f>
              <c:numCache>
                <c:formatCode>General</c:formatCode>
                <c:ptCount val="4"/>
                <c:pt idx="0">
                  <c:v>19.100000000000001</c:v>
                </c:pt>
                <c:pt idx="1">
                  <c:v>30.9</c:v>
                </c:pt>
                <c:pt idx="2">
                  <c:v>30.7</c:v>
                </c:pt>
                <c:pt idx="3">
                  <c:v>14.9</c:v>
                </c:pt>
              </c:numCache>
            </c:numRef>
          </c:val>
        </c:ser>
        <c:shape val="cylinder"/>
        <c:axId val="95750400"/>
        <c:axId val="95764480"/>
        <c:axId val="93283200"/>
      </c:bar3DChart>
      <c:catAx>
        <c:axId val="95750400"/>
        <c:scaling>
          <c:orientation val="minMax"/>
        </c:scaling>
        <c:axPos val="b"/>
        <c:numFmt formatCode="General" sourceLinked="0"/>
        <c:majorTickMark val="none"/>
        <c:tickLblPos val="nextTo"/>
        <c:txPr>
          <a:bodyPr/>
          <a:lstStyle/>
          <a:p>
            <a:pPr>
              <a:defRPr baseline="0">
                <a:solidFill>
                  <a:srgbClr val="FFFF00"/>
                </a:solidFill>
              </a:defRPr>
            </a:pPr>
            <a:endParaRPr lang="en-US"/>
          </a:p>
        </c:txPr>
        <c:crossAx val="95764480"/>
        <c:crosses val="autoZero"/>
        <c:auto val="1"/>
        <c:lblAlgn val="ctr"/>
        <c:lblOffset val="100"/>
      </c:catAx>
      <c:valAx>
        <c:axId val="95764480"/>
        <c:scaling>
          <c:orientation val="minMax"/>
        </c:scaling>
        <c:axPos val="l"/>
        <c:majorGridlines/>
        <c:numFmt formatCode="General" sourceLinked="1"/>
        <c:majorTickMark val="none"/>
        <c:tickLblPos val="nextTo"/>
        <c:txPr>
          <a:bodyPr/>
          <a:lstStyle/>
          <a:p>
            <a:pPr>
              <a:defRPr baseline="0">
                <a:solidFill>
                  <a:srgbClr val="FFFF00"/>
                </a:solidFill>
              </a:defRPr>
            </a:pPr>
            <a:endParaRPr lang="en-US"/>
          </a:p>
        </c:txPr>
        <c:crossAx val="95750400"/>
        <c:crosses val="autoZero"/>
        <c:crossBetween val="between"/>
      </c:valAx>
      <c:serAx>
        <c:axId val="93283200"/>
        <c:scaling>
          <c:orientation val="minMax"/>
        </c:scaling>
        <c:delete val="1"/>
        <c:axPos val="b"/>
        <c:majorTickMark val="none"/>
        <c:tickLblPos val="none"/>
        <c:crossAx val="95764480"/>
        <c:crosses val="autoZero"/>
      </c:serAx>
    </c:plotArea>
    <c:legend>
      <c:legendPos val="r"/>
      <c:layout/>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FED814B-DCF9-444A-A0F8-8A4C1657E636}" type="datetimeFigureOut">
              <a:rPr lang="en-US" smtClean="0"/>
              <a:pPr/>
              <a:t>11/16/2014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73FB3F1-1B61-4337-98D6-8012867756F3}" type="slidenum">
              <a:rPr lang="en-US" smtClean="0"/>
              <a:pPr/>
              <a:t>‹#›</a:t>
            </a:fld>
            <a:endParaRPr lang="en-US"/>
          </a:p>
        </p:txBody>
      </p:sp>
    </p:spTree>
    <p:extLst>
      <p:ext uri="{BB962C8B-B14F-4D97-AF65-F5344CB8AC3E}">
        <p14:creationId xmlns:p14="http://schemas.microsoft.com/office/powerpoint/2010/main" xmlns="" val="6907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r>
              <a:rPr lang="fa-IR" dirty="0" smtClean="0"/>
              <a:t>اسلایدهای این مجموعه با هدف آموزش تهیه شده و در نتیجه، ممکن است برخی پیشنهادهایی که در این مجموعه ارائه شده است، رعایت نشده باشد. فراموش نشود مواردی که در این اسلایدها آورده شده، غالباً در حد یک "پیشنهاد" ارزشمند است و قانون ژنریکی وجود ندارد که فرد را ملزم کند همه این موارد را رعایت کند. برای مقاصدی مثل آموزش ممکن است برخی از این پیشنهادها مفید نباشند. مثلاً ممکن است فرد آموزش‌دهنده تصمیم بگیرد اسلایدهای مفصلی تهیه کند تا نیاز نباشد مخاطبان یادداشت‌ بردارند.</a:t>
            </a:r>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1</a:t>
            </a:fld>
            <a:endParaRPr lang="en-US" dirty="0"/>
          </a:p>
        </p:txBody>
      </p:sp>
    </p:spTree>
    <p:extLst>
      <p:ext uri="{BB962C8B-B14F-4D97-AF65-F5344CB8AC3E}">
        <p14:creationId xmlns:p14="http://schemas.microsoft.com/office/powerpoint/2010/main" xmlns="" val="1734847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FE6A3B-3437-4CE9-81A5-2EDD15B9AF5E}" type="slidenum">
              <a:rPr lang="en-US" smtClean="0"/>
              <a:pPr/>
              <a:t>37</a:t>
            </a:fld>
            <a:endParaRPr lang="en-US"/>
          </a:p>
        </p:txBody>
      </p:sp>
    </p:spTree>
    <p:extLst>
      <p:ext uri="{BB962C8B-B14F-4D97-AF65-F5344CB8AC3E}">
        <p14:creationId xmlns:p14="http://schemas.microsoft.com/office/powerpoint/2010/main" xmlns="" val="2127498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66612" rtl="1">
              <a:defRPr/>
            </a:pPr>
            <a:r>
              <a:rPr lang="fa-IR" sz="1300" dirty="0" smtClean="0"/>
              <a:t>تا جایی که ممکن است از نمودار به‌جای جدول استفاده کنید. جدول‌ها عموماً جزئیات زیادی از اطلاعات را در بر دارند که در سخنرانی کاربردی ندارد. مخاطب شما قادر نیست ارقام و اعداد زیادی را در زمان کوتاه و با تمرکز محدود درک کند یا به‌خاطر بسپارد. تا آنجا که می‌شود جدول را ساده طراحی کنید و از خطوط اضافی پرهیز کنید. خطوط عمودی در جدول‌ها مناسب نیستند. خطوط افقی هم باید محدود شوند به خطوط افقی بالا و پایین جدول و خطوطی که سرعنوان‌ها را از بدنه جدول جدا می‌کنند. در جدول‌ها تا جایی که ممکن است از اعداد اعشاری پرهیز کنید یا آن را به یک رقم محدود کنید. فراموش نکنید که یک بار خود را جای مخاطبتان قرار دهید و ببینید آیا به تمام اطلاعاتی که قصد ارائه آنها را دارید، نیاز دارید تا بتوانید موضوع سخنرانی را بفهمید؟ </a:t>
            </a:r>
            <a:endParaRPr lang="en-US" sz="1300" dirty="0" smtClean="0"/>
          </a:p>
          <a:p>
            <a:pPr algn="just" rtl="1"/>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40</a:t>
            </a:fld>
            <a:endParaRPr lang="en-US"/>
          </a:p>
        </p:txBody>
      </p:sp>
    </p:spTree>
    <p:extLst>
      <p:ext uri="{BB962C8B-B14F-4D97-AF65-F5344CB8AC3E}">
        <p14:creationId xmlns:p14="http://schemas.microsoft.com/office/powerpoint/2010/main" xmlns="" val="83326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66612" rtl="1">
              <a:defRPr/>
            </a:pPr>
            <a:r>
              <a:rPr lang="fa-IR" sz="1300" dirty="0" smtClean="0"/>
              <a:t>تمام اسلایدها را مرور کنید. هیچ گونه اشتباه املایی یا انشایی پذیرفته نیست. نرم‌افزارهای </a:t>
            </a:r>
            <a:r>
              <a:rPr lang="en-US" sz="1300" dirty="0" smtClean="0"/>
              <a:t>Office</a:t>
            </a:r>
            <a:r>
              <a:rPr lang="fa-IR" sz="1300" dirty="0" smtClean="0"/>
              <a:t> (مثل </a:t>
            </a:r>
            <a:r>
              <a:rPr lang="en-US" sz="1300" dirty="0" smtClean="0"/>
              <a:t>Word</a:t>
            </a:r>
            <a:r>
              <a:rPr lang="fa-IR" sz="1300" dirty="0" smtClean="0"/>
              <a:t> و </a:t>
            </a:r>
            <a:r>
              <a:rPr lang="en-US" sz="1300" dirty="0" smtClean="0"/>
              <a:t>Power Point</a:t>
            </a:r>
            <a:r>
              <a:rPr lang="fa-IR" sz="1300" dirty="0" smtClean="0"/>
              <a:t>) برخی اشتباهات نگارشی را با خطوط قرمز یا آبی زیر کلمات و جملات مشخص می‌کند، اما این سیستم نقص زیادی دارد. با کلید </a:t>
            </a:r>
            <a:r>
              <a:rPr lang="en-US" sz="1300" dirty="0" smtClean="0"/>
              <a:t>F7</a:t>
            </a:r>
            <a:r>
              <a:rPr lang="fa-IR" sz="1300" dirty="0" smtClean="0"/>
              <a:t> می‌توانید سریعاً سیستم کنترل </a:t>
            </a:r>
            <a:r>
              <a:rPr lang="en-US" sz="1300" dirty="0" smtClean="0"/>
              <a:t>spelling</a:t>
            </a:r>
            <a:r>
              <a:rPr lang="fa-IR" sz="1300" dirty="0" smtClean="0"/>
              <a:t> را فعال کنید. اگر اشتباهات نگارشی زیادی وجود داشته باشد، این سیستم ممکن است پیام بدهد که به‌سبب زیاد بودن موارد، اشتباهات را نشان نمی‌دهد. برخی واژه‌ها در این نرم‌افزارها تعریف نشده‌اند، اما در زبان انگلیسی درست هستند. می‌توان این واژه‌ها را به گنجینه لغات نرم‌افزار افزود. متأسفانه اشتباهات نگارشی در زبان فارسی بسیار شایعند و بیشتر سخنرانان از قواعد نگارشی و ویراستاری زبان فارسی بی‌خبرند. یا تمام اسلایدها را فارسی بسازید یا تمام آنها را انگلیسی طراحی کنید. </a:t>
            </a:r>
            <a:endParaRPr lang="en-US" sz="1300" dirty="0" smtClean="0"/>
          </a:p>
          <a:p>
            <a:pPr algn="just" rtl="1"/>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44</a:t>
            </a:fld>
            <a:endParaRPr lang="en-US"/>
          </a:p>
        </p:txBody>
      </p:sp>
    </p:spTree>
    <p:extLst>
      <p:ext uri="{BB962C8B-B14F-4D97-AF65-F5344CB8AC3E}">
        <p14:creationId xmlns:p14="http://schemas.microsoft.com/office/powerpoint/2010/main" xmlns="" val="2408930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r>
              <a:rPr lang="fa-IR" sz="1300" dirty="0" smtClean="0"/>
              <a:t>در چهار اسلاید پیش رو، ابتدا چکیده یک مقاله عیناً از روی مقاله اصلی </a:t>
            </a:r>
            <a:r>
              <a:rPr lang="en-US" sz="1300" dirty="0" smtClean="0"/>
              <a:t>copy</a:t>
            </a:r>
            <a:r>
              <a:rPr lang="fa-IR" sz="1300" dirty="0" smtClean="0"/>
              <a:t> و </a:t>
            </a:r>
            <a:r>
              <a:rPr lang="en-US" sz="1300" dirty="0" smtClean="0"/>
              <a:t>paste</a:t>
            </a:r>
            <a:r>
              <a:rPr lang="fa-IR" sz="1300" dirty="0" smtClean="0"/>
              <a:t> شده است و بعد آنقدر ویرایش شده است تا به‌صورت یک اسلاید نسبتاً مناسب در بیاید. در اسلاید اول تعداد زیادی </a:t>
            </a:r>
            <a:r>
              <a:rPr lang="en-US" sz="1300" dirty="0" smtClean="0"/>
              <a:t>bullet</a:t>
            </a:r>
            <a:r>
              <a:rPr lang="fa-IR" sz="1300" dirty="0" smtClean="0"/>
              <a:t> وجود دارد. همچنین خطوط اسلاید نامنظم هستند و برخی جملات از نیمه به خط بعد منتقل شده‌اند. متن زیادی در این اسلایدها وجود دارد. اگر واقعاً همه مطالب برای ارائه ضروری هستند، می‌توان دو کار کرد: یا این اطلاعات در چندین اسلاید تقسیم شوند و یا به‌صورت یک متن (مثل فایل </a:t>
            </a:r>
            <a:r>
              <a:rPr lang="en-US" sz="1300" dirty="0" smtClean="0"/>
              <a:t>Word</a:t>
            </a:r>
            <a:r>
              <a:rPr lang="fa-IR" sz="1300" dirty="0" smtClean="0"/>
              <a:t>) در اختیار مخاطب قرار گیرد. به‌علاوه، پیشنهاد می‌کنم در این موارد، یک بار هم به‌عنوان مخاطب به موضوع نگاه کنید. آیا وقتی در جایگاه مخاطب قرار می‌گیرید، لازم است تمام این اطلاعات را بشنوید؟  </a:t>
            </a:r>
            <a:endParaRPr lang="en-US" sz="1300" dirty="0" smtClean="0"/>
          </a:p>
          <a:p>
            <a:pPr algn="just" rtl="1"/>
            <a:r>
              <a:rPr lang="fa-IR" sz="1300" dirty="0" smtClean="0"/>
              <a:t> </a:t>
            </a:r>
            <a:endParaRPr lang="en-US" sz="1300" dirty="0" smtClean="0"/>
          </a:p>
          <a:p>
            <a:pPr algn="just" rtl="1"/>
            <a:r>
              <a:rPr lang="fa-IR" sz="1300" dirty="0" smtClean="0"/>
              <a:t>نکته: قانون خاصی در مورد راست‌چین/چپ‌چین بودن خطوط یا </a:t>
            </a:r>
            <a:r>
              <a:rPr lang="en-US" sz="1300" dirty="0" smtClean="0"/>
              <a:t>justified</a:t>
            </a:r>
            <a:r>
              <a:rPr lang="fa-IR" sz="1300" dirty="0" smtClean="0"/>
              <a:t> کردن آنها وجود ندارد. برخی معتقدند </a:t>
            </a:r>
            <a:r>
              <a:rPr lang="en-US" sz="1300" dirty="0" smtClean="0"/>
              <a:t>justified</a:t>
            </a:r>
            <a:r>
              <a:rPr lang="fa-IR" sz="1300" dirty="0" smtClean="0"/>
              <a:t> کردن باعث می‌شود فاصله منظم و استاندارد بین واژه‌ها از بین برود. در عین حال، ممکن است این کار باعث زیباتر شدن اسلاید بشود. هرگز از اضافه کردن </a:t>
            </a:r>
            <a:r>
              <a:rPr lang="en-US" sz="1300" dirty="0" smtClean="0"/>
              <a:t>space</a:t>
            </a:r>
            <a:r>
              <a:rPr lang="fa-IR" sz="1300" dirty="0" smtClean="0"/>
              <a:t> به‌صورت دستی میان کلمات استفاده نکنید. برای تنظیم خطوط می‌توانید از گزینه‌های مرتبط که در </a:t>
            </a:r>
            <a:r>
              <a:rPr lang="en-US" sz="1300" dirty="0" smtClean="0"/>
              <a:t>Home</a:t>
            </a:r>
            <a:r>
              <a:rPr lang="fa-IR" sz="1300" dirty="0" smtClean="0"/>
              <a:t> وجود دارد، استفاده کنید.  </a:t>
            </a:r>
            <a:endParaRPr lang="en-US" sz="1300" dirty="0" smtClean="0"/>
          </a:p>
          <a:p>
            <a:pPr algn="just"/>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9</a:t>
            </a:fld>
            <a:endParaRPr lang="en-US"/>
          </a:p>
        </p:txBody>
      </p:sp>
    </p:spTree>
    <p:extLst>
      <p:ext uri="{BB962C8B-B14F-4D97-AF65-F5344CB8AC3E}">
        <p14:creationId xmlns:p14="http://schemas.microsoft.com/office/powerpoint/2010/main" xmlns="" val="3957844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18</a:t>
            </a:fld>
            <a:endParaRPr lang="en-US" dirty="0"/>
          </a:p>
        </p:txBody>
      </p:sp>
    </p:spTree>
    <p:extLst>
      <p:ext uri="{BB962C8B-B14F-4D97-AF65-F5344CB8AC3E}">
        <p14:creationId xmlns:p14="http://schemas.microsoft.com/office/powerpoint/2010/main" xmlns="" val="689670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66612" rtl="1">
              <a:defRPr/>
            </a:pPr>
            <a:r>
              <a:rPr lang="fa-IR" sz="1300" dirty="0" smtClean="0"/>
              <a:t>دقت کنید که تا 8% مردان جامعه ممکن است کوررنگ باشند.</a:t>
            </a:r>
            <a:endParaRPr lang="en-US" sz="1300" dirty="0" smtClean="0"/>
          </a:p>
          <a:p>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19</a:t>
            </a:fld>
            <a:endParaRPr lang="en-US" dirty="0"/>
          </a:p>
        </p:txBody>
      </p:sp>
    </p:spTree>
    <p:extLst>
      <p:ext uri="{BB962C8B-B14F-4D97-AF65-F5344CB8AC3E}">
        <p14:creationId xmlns:p14="http://schemas.microsoft.com/office/powerpoint/2010/main" xmlns="" val="3874270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66612" rtl="1">
              <a:defRPr/>
            </a:pPr>
            <a:r>
              <a:rPr lang="fa-IR" sz="1300" dirty="0" smtClean="0"/>
              <a:t>افراد کوررنگ دی‌کروماتیک تصاویر بالایی را به‌ رنگ تصاویر پایینی می‌بینند. </a:t>
            </a:r>
            <a:endParaRPr lang="en-US" sz="1300" dirty="0" smtClean="0"/>
          </a:p>
          <a:p>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20</a:t>
            </a:fld>
            <a:endParaRPr lang="en-US" dirty="0"/>
          </a:p>
        </p:txBody>
      </p:sp>
    </p:spTree>
    <p:extLst>
      <p:ext uri="{BB962C8B-B14F-4D97-AF65-F5344CB8AC3E}">
        <p14:creationId xmlns:p14="http://schemas.microsoft.com/office/powerpoint/2010/main" xmlns="" val="3998671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r>
              <a:rPr lang="fa-IR" sz="1300" dirty="0" smtClean="0"/>
              <a:t>در یک تقسیم‌بندی ساده تایپوگرافیک، می‌توان فونت‌ها را در دو دسته </a:t>
            </a:r>
            <a:r>
              <a:rPr lang="en-US" sz="1300" dirty="0" smtClean="0"/>
              <a:t>Serif</a:t>
            </a:r>
            <a:r>
              <a:rPr lang="fa-IR" sz="1300" dirty="0" smtClean="0"/>
              <a:t> و </a:t>
            </a:r>
            <a:r>
              <a:rPr lang="en-US" sz="1300" dirty="0" smtClean="0"/>
              <a:t>Sans-serif </a:t>
            </a:r>
            <a:r>
              <a:rPr lang="fa-IR" sz="1300" dirty="0" smtClean="0"/>
              <a:t>جای داد. لغت </a:t>
            </a:r>
            <a:r>
              <a:rPr lang="en-US" sz="1300" dirty="0" smtClean="0"/>
              <a:t>Serif</a:t>
            </a:r>
            <a:r>
              <a:rPr lang="fa-IR" sz="1300" dirty="0" smtClean="0"/>
              <a:t> به‌معنی یک خط کوچک یا زایده است که در انتهای نگارش یک حرف اضافه می‌شود و </a:t>
            </a:r>
            <a:r>
              <a:rPr lang="en-US" sz="1300" dirty="0" smtClean="0"/>
              <a:t>sans</a:t>
            </a:r>
            <a:r>
              <a:rPr lang="fa-IR" sz="1300" dirty="0" smtClean="0"/>
              <a:t> در زبان فرانسوی به‌معنای "بدون" (</a:t>
            </a:r>
            <a:r>
              <a:rPr lang="en-US" sz="1300" dirty="0" smtClean="0"/>
              <a:t>without</a:t>
            </a:r>
            <a:r>
              <a:rPr lang="fa-IR" sz="1300" dirty="0" smtClean="0"/>
              <a:t>) است. فونت‌های </a:t>
            </a:r>
            <a:r>
              <a:rPr lang="en-US" sz="1300" dirty="0" smtClean="0"/>
              <a:t>Serif</a:t>
            </a:r>
            <a:r>
              <a:rPr lang="fa-IR" sz="1300" dirty="0" smtClean="0"/>
              <a:t> را فونت‌های </a:t>
            </a:r>
            <a:r>
              <a:rPr lang="en-US" sz="1300" dirty="0" smtClean="0"/>
              <a:t>Roman</a:t>
            </a:r>
            <a:r>
              <a:rPr lang="fa-IR" sz="1300" dirty="0" smtClean="0"/>
              <a:t> و فونت‌های </a:t>
            </a:r>
            <a:r>
              <a:rPr lang="en-US" sz="1300" dirty="0" smtClean="0"/>
              <a:t>Sans-serif</a:t>
            </a:r>
            <a:r>
              <a:rPr lang="fa-IR" sz="1300" dirty="0" smtClean="0"/>
              <a:t> را فونت‌های </a:t>
            </a:r>
            <a:r>
              <a:rPr lang="en-US" sz="1300" dirty="0" smtClean="0"/>
              <a:t>Gothic</a:t>
            </a:r>
            <a:r>
              <a:rPr lang="fa-IR" sz="1300" dirty="0" smtClean="0"/>
              <a:t> یا </a:t>
            </a:r>
            <a:r>
              <a:rPr lang="en-US" sz="1300" dirty="0" smtClean="0"/>
              <a:t>Grotesque</a:t>
            </a:r>
            <a:r>
              <a:rPr lang="fa-IR" sz="1300" dirty="0" smtClean="0"/>
              <a:t> هم می‌نامند. فونت‌های </a:t>
            </a:r>
            <a:r>
              <a:rPr lang="en-US" sz="1300" dirty="0" smtClean="0"/>
              <a:t>Sans-serif</a:t>
            </a:r>
            <a:r>
              <a:rPr lang="fa-IR" sz="1300" dirty="0" smtClean="0"/>
              <a:t> به‌طور معمول در دست‌نویس‌ها استفاده می‌شدند و فونت‌های </a:t>
            </a:r>
            <a:r>
              <a:rPr lang="en-US" sz="1300" dirty="0" smtClean="0"/>
              <a:t>Serif</a:t>
            </a:r>
            <a:r>
              <a:rPr lang="fa-IR" sz="1300" dirty="0" smtClean="0"/>
              <a:t> ابتدا برای چاپ سنگی طراحی شدند. فونت‌های </a:t>
            </a:r>
            <a:r>
              <a:rPr lang="en-US" sz="1300" dirty="0" smtClean="0"/>
              <a:t>Serif </a:t>
            </a:r>
            <a:r>
              <a:rPr lang="fa-IR" sz="1300" dirty="0" smtClean="0"/>
              <a:t>به‌طور گسترده‌ای در بدنه متون (</a:t>
            </a:r>
            <a:r>
              <a:rPr lang="en-US" sz="1300" dirty="0" smtClean="0"/>
              <a:t>body texts</a:t>
            </a:r>
            <a:r>
              <a:rPr lang="fa-IR" sz="1300" dirty="0" smtClean="0"/>
              <a:t>) استفاده می‌شوند، زیرا در چاپ آسان‌تر از فونت‌های </a:t>
            </a:r>
            <a:r>
              <a:rPr lang="en-US" sz="1300" dirty="0" smtClean="0"/>
              <a:t>Sans-serif</a:t>
            </a:r>
            <a:r>
              <a:rPr lang="fa-IR" sz="1300" dirty="0" smtClean="0"/>
              <a:t> خوانده می‌شوند. اطلاعات قاطعی در مورد قابلیت خوانده شدن (</a:t>
            </a:r>
            <a:r>
              <a:rPr lang="en-US" sz="1300" dirty="0" smtClean="0"/>
              <a:t>readability</a:t>
            </a:r>
            <a:r>
              <a:rPr lang="fa-IR" sz="1300" dirty="0" smtClean="0"/>
              <a:t>) یا خوانایی (</a:t>
            </a:r>
            <a:r>
              <a:rPr lang="en-US" sz="1300" dirty="0" smtClean="0"/>
              <a:t>legibility</a:t>
            </a:r>
            <a:r>
              <a:rPr lang="fa-IR" sz="1300" dirty="0" smtClean="0"/>
              <a:t>) این فونت‌ها وجود ندارد. به‌نظر می‌رسد بیشتر فونت‌های </a:t>
            </a:r>
            <a:r>
              <a:rPr lang="en-US" sz="1300" dirty="0" smtClean="0"/>
              <a:t>Serif</a:t>
            </a:r>
            <a:r>
              <a:rPr lang="fa-IR" sz="1300" dirty="0" smtClean="0"/>
              <a:t> کمی خواناتر از بیشتر فونت‌های </a:t>
            </a:r>
            <a:r>
              <a:rPr lang="en-US" sz="1300" dirty="0" smtClean="0"/>
              <a:t>Sans-serif</a:t>
            </a:r>
            <a:r>
              <a:rPr lang="fa-IR" sz="1300" dirty="0" smtClean="0"/>
              <a:t> هستند، اما با چینش مناسب می‌توان این تفاوت را تا حد زیادی جبران کرد. برخی مطالعات هم تفاوت چندانی در قابلیت خوانده شدن این دو دسته فونت‌ها نیافته‌اند. در متون طولانی (مثل کتاب‌ها، روزنامه‌ها و مجلات) بیشتر از فونت‌های </a:t>
            </a:r>
            <a:r>
              <a:rPr lang="en-US" sz="1300" dirty="0" smtClean="0"/>
              <a:t>Serif</a:t>
            </a:r>
            <a:r>
              <a:rPr lang="fa-IR" sz="1300" dirty="0" smtClean="0"/>
              <a:t> استفاده می‌شود. استفاده از فونت‌های </a:t>
            </a:r>
            <a:r>
              <a:rPr lang="en-US" sz="1300" dirty="0" smtClean="0"/>
              <a:t>Sans-serif</a:t>
            </a:r>
            <a:r>
              <a:rPr lang="fa-IR" sz="1300" dirty="0" smtClean="0"/>
              <a:t> برای این منظور در اروپا رایج‌تر از آمریکای شمالی است، اگرچه در اروپا هم بیشتر از فونت‌های </a:t>
            </a:r>
            <a:r>
              <a:rPr lang="en-US" sz="1300" dirty="0" smtClean="0"/>
              <a:t>Serif</a:t>
            </a:r>
            <a:r>
              <a:rPr lang="fa-IR" sz="1300" dirty="0" smtClean="0"/>
              <a:t> استفاده می‌شود. </a:t>
            </a:r>
            <a:endParaRPr lang="en-US" sz="1300" dirty="0" smtClean="0"/>
          </a:p>
          <a:p>
            <a:pPr algn="just" rtl="1"/>
            <a:r>
              <a:rPr lang="fa-IR" sz="1300" dirty="0" smtClean="0"/>
              <a:t>اما در صفحات رایانه‌ای، فونت‌های </a:t>
            </a:r>
            <a:r>
              <a:rPr lang="en-US" sz="1300" dirty="0" smtClean="0"/>
              <a:t>Sans-serif</a:t>
            </a:r>
            <a:r>
              <a:rPr lang="fa-IR" sz="1300" dirty="0" smtClean="0"/>
              <a:t> خواناتر از فونت‌های </a:t>
            </a:r>
            <a:r>
              <a:rPr lang="en-US" sz="1300" dirty="0" smtClean="0"/>
              <a:t>Serif</a:t>
            </a:r>
            <a:r>
              <a:rPr lang="fa-IR" sz="1300" dirty="0" smtClean="0"/>
              <a:t> به‌نظر می‌رسند. همانند آنچه در مورد فونت‌های </a:t>
            </a:r>
            <a:r>
              <a:rPr lang="en-US" sz="1300" dirty="0" smtClean="0"/>
              <a:t>Serif</a:t>
            </a:r>
            <a:r>
              <a:rPr lang="fa-IR" sz="1300" dirty="0" smtClean="0"/>
              <a:t> گفته شد، استفاده مناسب از هر فونتی ممکن است آن را خواندنی و قابل قبول سازد. یک مطالعه نشان داده است ادراک یک واژه منفرد وقتی با فونت </a:t>
            </a:r>
            <a:r>
              <a:rPr lang="en-US" sz="1300" dirty="0" smtClean="0"/>
              <a:t>Sans-serif</a:t>
            </a:r>
            <a:r>
              <a:rPr lang="fa-IR" sz="1300" dirty="0" smtClean="0"/>
              <a:t> نوشته شود، کمی سریع‌تر از زمانی است که با فونت‌ </a:t>
            </a:r>
            <a:r>
              <a:rPr lang="en-US" sz="1300" dirty="0" smtClean="0"/>
              <a:t>Serif</a:t>
            </a:r>
            <a:r>
              <a:rPr lang="fa-IR" sz="1300" dirty="0" smtClean="0"/>
              <a:t> نوشته شده باشد. مطالعه دیگری نشان می‌دهد فونت‌های </a:t>
            </a:r>
            <a:r>
              <a:rPr lang="en-US" sz="1300" dirty="0" smtClean="0"/>
              <a:t>Serif</a:t>
            </a:r>
            <a:r>
              <a:rPr lang="fa-IR" sz="1300" dirty="0" smtClean="0"/>
              <a:t> خواناترند، اما محبوبیت کمتری از فونت‌های </a:t>
            </a:r>
            <a:r>
              <a:rPr lang="en-US" sz="1300" dirty="0" smtClean="0"/>
              <a:t>Sans-serif </a:t>
            </a:r>
            <a:r>
              <a:rPr lang="fa-IR" sz="1300" dirty="0" smtClean="0"/>
              <a:t>روی صفحه رایانه دارند. </a:t>
            </a:r>
            <a:endParaRPr lang="en-US" sz="1300" dirty="0" smtClean="0"/>
          </a:p>
          <a:p>
            <a:pPr algn="just" rtl="1"/>
            <a:r>
              <a:rPr lang="fa-IR" sz="1300" dirty="0" smtClean="0"/>
              <a:t>بیشتر صفحات شبکه (</a:t>
            </a:r>
            <a:r>
              <a:rPr lang="en-US" sz="1300" dirty="0" smtClean="0"/>
              <a:t>web pages</a:t>
            </a:r>
            <a:r>
              <a:rPr lang="fa-IR" sz="1300" dirty="0" smtClean="0"/>
              <a:t>) از فونت‌های </a:t>
            </a:r>
            <a:r>
              <a:rPr lang="en-US" sz="1300" dirty="0" smtClean="0"/>
              <a:t>Sans-serif</a:t>
            </a:r>
            <a:r>
              <a:rPr lang="fa-IR" sz="1300" dirty="0" smtClean="0"/>
              <a:t> استفاده می‌کنند. این موضوع بیشتر به فناوری مورد استفاده در طراحی شبکه وابسته است. با توجه به محدودیت </a:t>
            </a:r>
            <a:r>
              <a:rPr lang="en-US" sz="1300" dirty="0" smtClean="0"/>
              <a:t>resolution</a:t>
            </a:r>
            <a:r>
              <a:rPr lang="fa-IR" sz="1300" dirty="0" smtClean="0"/>
              <a:t> (عموماً 100 پیکسل در هر اینچ یا کمتر)، فونت‌های </a:t>
            </a:r>
            <a:r>
              <a:rPr lang="en-US" sz="1300" dirty="0" smtClean="0"/>
              <a:t>Serif</a:t>
            </a:r>
            <a:r>
              <a:rPr lang="fa-IR" sz="1300" dirty="0" smtClean="0"/>
              <a:t> روی صفحه دشوارتر از فونت‌های </a:t>
            </a:r>
            <a:r>
              <a:rPr lang="en-US" sz="1300" dirty="0" smtClean="0"/>
              <a:t>San-serif</a:t>
            </a:r>
            <a:r>
              <a:rPr lang="fa-IR" sz="1300" dirty="0" smtClean="0"/>
              <a:t> خوانده می‌شوند. با این حال، به‌عنوان مثال، فونت </a:t>
            </a:r>
            <a:r>
              <a:rPr lang="en-US" sz="1300" dirty="0" err="1" smtClean="0"/>
              <a:t>Gorgia</a:t>
            </a:r>
            <a:r>
              <a:rPr lang="fa-IR" sz="1300" dirty="0" smtClean="0"/>
              <a:t> که یک فونت </a:t>
            </a:r>
            <a:r>
              <a:rPr lang="en-US" sz="1300" dirty="0" smtClean="0"/>
              <a:t>Serif</a:t>
            </a:r>
            <a:r>
              <a:rPr lang="fa-IR" sz="1300" dirty="0" smtClean="0"/>
              <a:t> است، اساساً برای شبکه طراحی شده است. </a:t>
            </a:r>
            <a:endParaRPr lang="en-US" sz="1300" dirty="0" smtClean="0"/>
          </a:p>
          <a:p>
            <a:pPr algn="just" rtl="1"/>
            <a:r>
              <a:rPr lang="fa-IR" sz="1300" dirty="0" smtClean="0"/>
              <a:t>چنانکه گفته شد، فونت‌های </a:t>
            </a:r>
            <a:r>
              <a:rPr lang="en-US" sz="1300" dirty="0" smtClean="0"/>
              <a:t>Sans-serif</a:t>
            </a:r>
            <a:r>
              <a:rPr lang="fa-IR" sz="1300" dirty="0" smtClean="0"/>
              <a:t> در دست‌نویس‌ها استفاده می‌شوند. اما به‌طور استثناء، حروف بزرگ </a:t>
            </a:r>
            <a:r>
              <a:rPr lang="en-US" sz="1300" dirty="0" smtClean="0"/>
              <a:t>I</a:t>
            </a:r>
            <a:r>
              <a:rPr lang="fa-IR" sz="1300" dirty="0" smtClean="0"/>
              <a:t> و </a:t>
            </a:r>
            <a:r>
              <a:rPr lang="en-US" sz="1300" dirty="0" smtClean="0"/>
              <a:t>J</a:t>
            </a:r>
            <a:r>
              <a:rPr lang="fa-IR" sz="1300" dirty="0" smtClean="0"/>
              <a:t> و عدد </a:t>
            </a:r>
            <a:r>
              <a:rPr lang="en-US" sz="1300" dirty="0" smtClean="0"/>
              <a:t>1</a:t>
            </a:r>
            <a:r>
              <a:rPr lang="fa-IR" sz="1300" dirty="0" smtClean="0"/>
              <a:t> به‌صورت </a:t>
            </a:r>
            <a:r>
              <a:rPr lang="en-US" sz="1300" dirty="0" smtClean="0"/>
              <a:t>Serif </a:t>
            </a:r>
            <a:r>
              <a:rPr lang="fa-IR" sz="1300" dirty="0" smtClean="0"/>
              <a:t>ترجیح داده می‌شوند (مثلاً برای افتراق حرف بزرگ </a:t>
            </a:r>
            <a:r>
              <a:rPr lang="en-US" sz="1300" dirty="0" smtClean="0"/>
              <a:t>I</a:t>
            </a:r>
            <a:r>
              <a:rPr lang="fa-IR" sz="1300" dirty="0" smtClean="0"/>
              <a:t> از حرف کوچک </a:t>
            </a:r>
            <a:r>
              <a:rPr lang="en-US" sz="1300" dirty="0" smtClean="0"/>
              <a:t>l</a:t>
            </a:r>
            <a:r>
              <a:rPr lang="fa-IR" sz="1300" dirty="0" smtClean="0"/>
              <a:t>). </a:t>
            </a:r>
            <a:endParaRPr lang="en-US" sz="1300" dirty="0" smtClean="0"/>
          </a:p>
          <a:p>
            <a:pPr algn="just" rtl="1"/>
            <a:r>
              <a:rPr lang="fa-IR" sz="1300" dirty="0" smtClean="0"/>
              <a:t>منبع‌: پایگاه </a:t>
            </a:r>
            <a:r>
              <a:rPr lang="en-US" sz="1300" dirty="0" smtClean="0"/>
              <a:t>Wikipedia</a:t>
            </a:r>
          </a:p>
          <a:p>
            <a:pPr algn="just"/>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21</a:t>
            </a:fld>
            <a:endParaRPr lang="en-US"/>
          </a:p>
        </p:txBody>
      </p:sp>
    </p:spTree>
    <p:extLst>
      <p:ext uri="{BB962C8B-B14F-4D97-AF65-F5344CB8AC3E}">
        <p14:creationId xmlns:p14="http://schemas.microsoft.com/office/powerpoint/2010/main" xmlns="" val="2838789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31</a:t>
            </a:fld>
            <a:endParaRPr lang="en-US"/>
          </a:p>
        </p:txBody>
      </p:sp>
    </p:spTree>
    <p:extLst>
      <p:ext uri="{BB962C8B-B14F-4D97-AF65-F5344CB8AC3E}">
        <p14:creationId xmlns:p14="http://schemas.microsoft.com/office/powerpoint/2010/main" xmlns="" val="3348546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3FB3F1-1B61-4337-98D6-8012867756F3}" type="slidenum">
              <a:rPr lang="en-US" smtClean="0"/>
              <a:pPr/>
              <a:t>35</a:t>
            </a:fld>
            <a:endParaRPr lang="en-US"/>
          </a:p>
        </p:txBody>
      </p:sp>
    </p:spTree>
    <p:extLst>
      <p:ext uri="{BB962C8B-B14F-4D97-AF65-F5344CB8AC3E}">
        <p14:creationId xmlns:p14="http://schemas.microsoft.com/office/powerpoint/2010/main" xmlns="" val="985337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FE6A3B-3437-4CE9-81A5-2EDD15B9AF5E}" type="slidenum">
              <a:rPr lang="en-US" smtClean="0"/>
              <a:pPr/>
              <a:t>36</a:t>
            </a:fld>
            <a:endParaRPr lang="en-US"/>
          </a:p>
        </p:txBody>
      </p:sp>
    </p:spTree>
    <p:extLst>
      <p:ext uri="{BB962C8B-B14F-4D97-AF65-F5344CB8AC3E}">
        <p14:creationId xmlns:p14="http://schemas.microsoft.com/office/powerpoint/2010/main" xmlns="" val="2395869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3947240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3402791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23981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75767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256089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176686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422893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280822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1321253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2466405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B7CC8-FF52-433C-9DFD-E703D0307881}"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64168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alpha val="5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B7CC8-FF52-433C-9DFD-E703D0307881}" type="datetimeFigureOut">
              <a:rPr lang="en-US" smtClean="0"/>
              <a:pPr/>
              <a:t>11/16/2014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019A5-0848-4879-B963-E291305D973B}" type="slidenum">
              <a:rPr lang="en-US" smtClean="0"/>
              <a:pPr/>
              <a:t>‹#›</a:t>
            </a:fld>
            <a:endParaRPr lang="en-US"/>
          </a:p>
        </p:txBody>
      </p:sp>
    </p:spTree>
    <p:extLst>
      <p:ext uri="{BB962C8B-B14F-4D97-AF65-F5344CB8AC3E}">
        <p14:creationId xmlns:p14="http://schemas.microsoft.com/office/powerpoint/2010/main" xmlns="" val="2209299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How To Present an Article in Journal Club</a:t>
            </a:r>
            <a:endParaRPr lang="en-US" b="1" dirty="0">
              <a:solidFill>
                <a:srgbClr val="FF0000"/>
              </a:solidFill>
            </a:endParaRPr>
          </a:p>
        </p:txBody>
      </p:sp>
      <p:sp>
        <p:nvSpPr>
          <p:cNvPr id="3" name="Subtitle 2"/>
          <p:cNvSpPr>
            <a:spLocks noGrp="1"/>
          </p:cNvSpPr>
          <p:nvPr>
            <p:ph type="subTitle" idx="1"/>
          </p:nvPr>
        </p:nvSpPr>
        <p:spPr/>
        <p:txBody>
          <a:bodyPr/>
          <a:lstStyle/>
          <a:p>
            <a:r>
              <a:rPr lang="en-US" dirty="0" smtClean="0">
                <a:solidFill>
                  <a:srgbClr val="0000CC"/>
                </a:solidFill>
              </a:rPr>
              <a:t>By: Kaveh Alavi, MD, Psychiatrist</a:t>
            </a:r>
          </a:p>
          <a:p>
            <a:r>
              <a:rPr lang="en-US" dirty="0" smtClean="0">
                <a:solidFill>
                  <a:srgbClr val="0000CC"/>
                </a:solidFill>
              </a:rPr>
              <a:t>Mental Health Research Center</a:t>
            </a:r>
            <a:endParaRPr lang="en-US" dirty="0">
              <a:solidFill>
                <a:srgbClr val="0000CC"/>
              </a:solidFill>
            </a:endParaRPr>
          </a:p>
        </p:txBody>
      </p:sp>
    </p:spTree>
    <p:extLst>
      <p:ext uri="{BB962C8B-B14F-4D97-AF65-F5344CB8AC3E}">
        <p14:creationId xmlns:p14="http://schemas.microsoft.com/office/powerpoint/2010/main" xmlns="" val="3681698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00CC"/>
                </a:solidFill>
              </a:rPr>
              <a:t>ABSTRACT</a:t>
            </a:r>
          </a:p>
          <a:p>
            <a:endParaRPr lang="en-US" dirty="0">
              <a:solidFill>
                <a:srgbClr val="0000CC"/>
              </a:solidFill>
            </a:endParaRPr>
          </a:p>
          <a:p>
            <a:r>
              <a:rPr lang="en-US" dirty="0">
                <a:solidFill>
                  <a:srgbClr val="0000CC"/>
                </a:solidFill>
              </a:rPr>
              <a:t>We examined the degree to which depressive symptoms, clinical staging of HIV disease, and </a:t>
            </a:r>
            <a:r>
              <a:rPr lang="en-US" dirty="0" smtClean="0">
                <a:solidFill>
                  <a:srgbClr val="0000CC"/>
                </a:solidFill>
              </a:rPr>
              <a:t>neuropsychological (</a:t>
            </a:r>
            <a:r>
              <a:rPr lang="en-US" dirty="0">
                <a:solidFill>
                  <a:srgbClr val="0000CC"/>
                </a:solidFill>
              </a:rPr>
              <a:t>NP) functioning were related to neurocognitive complaints in HIV-infection. One hundred </a:t>
            </a:r>
            <a:r>
              <a:rPr lang="en-US" dirty="0" smtClean="0">
                <a:solidFill>
                  <a:srgbClr val="0000CC"/>
                </a:solidFill>
              </a:rPr>
              <a:t>adults with </a:t>
            </a:r>
            <a:r>
              <a:rPr lang="en-US" dirty="0">
                <a:solidFill>
                  <a:srgbClr val="0000CC"/>
                </a:solidFill>
              </a:rPr>
              <a:t>HIV-infection (12 asymptomatic, 41 mildly symptomatic, and 47 with AIDS) were administered </a:t>
            </a:r>
            <a:r>
              <a:rPr lang="en-US" dirty="0" smtClean="0">
                <a:solidFill>
                  <a:srgbClr val="0000CC"/>
                </a:solidFill>
              </a:rPr>
              <a:t>NP tests </a:t>
            </a:r>
            <a:r>
              <a:rPr lang="en-US" dirty="0">
                <a:solidFill>
                  <a:srgbClr val="0000CC"/>
                </a:solidFill>
              </a:rPr>
              <a:t>of attention and working memory, language, psychomotor speed, verbal memory, and </a:t>
            </a:r>
            <a:r>
              <a:rPr lang="en-US" dirty="0" smtClean="0">
                <a:solidFill>
                  <a:srgbClr val="0000CC"/>
                </a:solidFill>
              </a:rPr>
              <a:t>conceptual problem-solving</a:t>
            </a:r>
            <a:r>
              <a:rPr lang="en-US" dirty="0">
                <a:solidFill>
                  <a:srgbClr val="0000CC"/>
                </a:solidFill>
              </a:rPr>
              <a:t>, the Beck Depression Inventory, and the Patient’s Assessment of Own Functioning </a:t>
            </a:r>
            <a:r>
              <a:rPr lang="en-US" dirty="0" smtClean="0">
                <a:solidFill>
                  <a:srgbClr val="0000CC"/>
                </a:solidFill>
              </a:rPr>
              <a:t>Inventory </a:t>
            </a:r>
            <a:r>
              <a:rPr lang="fr-FR" dirty="0" smtClean="0">
                <a:solidFill>
                  <a:srgbClr val="0000CC"/>
                </a:solidFill>
              </a:rPr>
              <a:t>(</a:t>
            </a:r>
            <a:r>
              <a:rPr lang="fr-FR" dirty="0" err="1">
                <a:solidFill>
                  <a:srgbClr val="0000CC"/>
                </a:solidFill>
              </a:rPr>
              <a:t>Chelune</a:t>
            </a:r>
            <a:r>
              <a:rPr lang="fr-FR" dirty="0">
                <a:solidFill>
                  <a:srgbClr val="0000CC"/>
                </a:solidFill>
              </a:rPr>
              <a:t>, </a:t>
            </a:r>
            <a:r>
              <a:rPr lang="fr-FR" dirty="0" err="1">
                <a:solidFill>
                  <a:srgbClr val="0000CC"/>
                </a:solidFill>
              </a:rPr>
              <a:t>Heaton</a:t>
            </a:r>
            <a:r>
              <a:rPr lang="fr-FR" dirty="0">
                <a:solidFill>
                  <a:srgbClr val="0000CC"/>
                </a:solidFill>
              </a:rPr>
              <a:t> &amp; </a:t>
            </a:r>
            <a:r>
              <a:rPr lang="fr-FR" dirty="0" err="1">
                <a:solidFill>
                  <a:srgbClr val="0000CC"/>
                </a:solidFill>
              </a:rPr>
              <a:t>Lehman</a:t>
            </a:r>
            <a:r>
              <a:rPr lang="fr-FR" dirty="0">
                <a:solidFill>
                  <a:srgbClr val="0000CC"/>
                </a:solidFill>
              </a:rPr>
              <a:t>, 1986), a subjective neurocognitive complaint questionnaire </a:t>
            </a:r>
            <a:r>
              <a:rPr lang="fr-FR" dirty="0" err="1" smtClean="0">
                <a:solidFill>
                  <a:srgbClr val="0000CC"/>
                </a:solidFill>
              </a:rPr>
              <a:t>where</a:t>
            </a:r>
            <a:r>
              <a:rPr lang="fr-FR" dirty="0" smtClean="0">
                <a:solidFill>
                  <a:srgbClr val="0000CC"/>
                </a:solidFill>
              </a:rPr>
              <a:t> </a:t>
            </a:r>
            <a:r>
              <a:rPr lang="en-US" dirty="0" smtClean="0">
                <a:solidFill>
                  <a:srgbClr val="0000CC"/>
                </a:solidFill>
              </a:rPr>
              <a:t>patients </a:t>
            </a:r>
            <a:r>
              <a:rPr lang="en-US" dirty="0">
                <a:solidFill>
                  <a:srgbClr val="0000CC"/>
                </a:solidFill>
              </a:rPr>
              <a:t>rated their problems with memory, language and communication, sensory-motor skills, and </a:t>
            </a:r>
            <a:r>
              <a:rPr lang="en-US" dirty="0" err="1" smtClean="0">
                <a:solidFill>
                  <a:srgbClr val="0000CC"/>
                </a:solidFill>
              </a:rPr>
              <a:t>higherlevel</a:t>
            </a:r>
            <a:r>
              <a:rPr lang="en-US" dirty="0" smtClean="0">
                <a:solidFill>
                  <a:srgbClr val="0000CC"/>
                </a:solidFill>
              </a:rPr>
              <a:t> cognitive </a:t>
            </a:r>
            <a:r>
              <a:rPr lang="en-US" dirty="0">
                <a:solidFill>
                  <a:srgbClr val="0000CC"/>
                </a:solidFill>
              </a:rPr>
              <a:t>and intellectual functions. Neurocognitive complaints (regardless of specific type) </a:t>
            </a:r>
            <a:r>
              <a:rPr lang="en-US" dirty="0" smtClean="0">
                <a:solidFill>
                  <a:srgbClr val="0000CC"/>
                </a:solidFill>
              </a:rPr>
              <a:t>were correlated </a:t>
            </a:r>
            <a:r>
              <a:rPr lang="en-US" dirty="0">
                <a:solidFill>
                  <a:srgbClr val="0000CC"/>
                </a:solidFill>
              </a:rPr>
              <a:t>significantly with depressive symptoms and with NP measures of attention and working memory</a:t>
            </a:r>
            <a:r>
              <a:rPr lang="en-US" dirty="0" smtClean="0">
                <a:solidFill>
                  <a:srgbClr val="0000CC"/>
                </a:solidFill>
              </a:rPr>
              <a:t>, psychomotor </a:t>
            </a:r>
            <a:r>
              <a:rPr lang="en-US" dirty="0">
                <a:solidFill>
                  <a:srgbClr val="0000CC"/>
                </a:solidFill>
              </a:rPr>
              <a:t>skills, and learning efficiency. However, multiple regression analyses revealed </a:t>
            </a:r>
            <a:r>
              <a:rPr lang="en-US" dirty="0" smtClean="0">
                <a:solidFill>
                  <a:srgbClr val="0000CC"/>
                </a:solidFill>
              </a:rPr>
              <a:t>that depressive </a:t>
            </a:r>
            <a:r>
              <a:rPr lang="en-US" dirty="0">
                <a:solidFill>
                  <a:srgbClr val="0000CC"/>
                </a:solidFill>
              </a:rPr>
              <a:t>symptoms accounted for the majority of variance explained in neurocognitive complaints </a:t>
            </a:r>
            <a:r>
              <a:rPr lang="en-US" dirty="0" smtClean="0">
                <a:solidFill>
                  <a:srgbClr val="0000CC"/>
                </a:solidFill>
              </a:rPr>
              <a:t>with psychomotor </a:t>
            </a:r>
            <a:r>
              <a:rPr lang="en-US" dirty="0">
                <a:solidFill>
                  <a:srgbClr val="0000CC"/>
                </a:solidFill>
              </a:rPr>
              <a:t>efficiency generally predicting the remaining variance. Neurocognitive complaints did </a:t>
            </a:r>
            <a:r>
              <a:rPr lang="en-US" dirty="0" smtClean="0">
                <a:solidFill>
                  <a:srgbClr val="0000CC"/>
                </a:solidFill>
              </a:rPr>
              <a:t>not differ </a:t>
            </a:r>
            <a:r>
              <a:rPr lang="en-US" dirty="0">
                <a:solidFill>
                  <a:srgbClr val="0000CC"/>
                </a:solidFill>
              </a:rPr>
              <a:t>according to HIV clinical staging.</a:t>
            </a:r>
          </a:p>
        </p:txBody>
      </p:sp>
    </p:spTree>
    <p:extLst>
      <p:ext uri="{BB962C8B-B14F-4D97-AF65-F5344CB8AC3E}">
        <p14:creationId xmlns:p14="http://schemas.microsoft.com/office/powerpoint/2010/main" xmlns="" val="1696959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solidFill>
                  <a:srgbClr val="0000CC"/>
                </a:solidFill>
              </a:rPr>
              <a:t>ABSTRACT</a:t>
            </a:r>
          </a:p>
          <a:p>
            <a:pPr algn="just"/>
            <a:endParaRPr lang="en-US" dirty="0">
              <a:solidFill>
                <a:srgbClr val="0000CC"/>
              </a:solidFill>
            </a:endParaRPr>
          </a:p>
          <a:p>
            <a:pPr marL="0" indent="0" algn="just">
              <a:buNone/>
            </a:pPr>
            <a:r>
              <a:rPr lang="en-US" dirty="0">
                <a:solidFill>
                  <a:srgbClr val="0000CC"/>
                </a:solidFill>
              </a:rPr>
              <a:t>We examined the degree to which depressive symptoms, clinical staging of HIV disease, and </a:t>
            </a:r>
            <a:r>
              <a:rPr lang="en-US" dirty="0" smtClean="0">
                <a:solidFill>
                  <a:srgbClr val="0000CC"/>
                </a:solidFill>
              </a:rPr>
              <a:t>neuropsychological (</a:t>
            </a:r>
            <a:r>
              <a:rPr lang="en-US" dirty="0">
                <a:solidFill>
                  <a:srgbClr val="0000CC"/>
                </a:solidFill>
              </a:rPr>
              <a:t>NP) functioning were related to neurocognitive complaints in HIV-infection. One hundred </a:t>
            </a:r>
            <a:r>
              <a:rPr lang="en-US" dirty="0" smtClean="0">
                <a:solidFill>
                  <a:srgbClr val="0000CC"/>
                </a:solidFill>
              </a:rPr>
              <a:t>adults with </a:t>
            </a:r>
            <a:r>
              <a:rPr lang="en-US" dirty="0">
                <a:solidFill>
                  <a:srgbClr val="0000CC"/>
                </a:solidFill>
              </a:rPr>
              <a:t>HIV-infection (12 asymptomatic, 41 mildly symptomatic, and 47 with AIDS) were administered </a:t>
            </a:r>
            <a:r>
              <a:rPr lang="en-US" dirty="0" smtClean="0">
                <a:solidFill>
                  <a:srgbClr val="0000CC"/>
                </a:solidFill>
              </a:rPr>
              <a:t>NP tests </a:t>
            </a:r>
            <a:r>
              <a:rPr lang="en-US" dirty="0">
                <a:solidFill>
                  <a:srgbClr val="0000CC"/>
                </a:solidFill>
              </a:rPr>
              <a:t>of attention and working memory, language, psychomotor speed, verbal memory, and </a:t>
            </a:r>
            <a:r>
              <a:rPr lang="en-US" dirty="0" smtClean="0">
                <a:solidFill>
                  <a:srgbClr val="0000CC"/>
                </a:solidFill>
              </a:rPr>
              <a:t>conceptual problem-solving</a:t>
            </a:r>
            <a:r>
              <a:rPr lang="en-US" dirty="0">
                <a:solidFill>
                  <a:srgbClr val="0000CC"/>
                </a:solidFill>
              </a:rPr>
              <a:t>, the Beck Depression Inventory, and the Patient’s Assessment of Own Functioning </a:t>
            </a:r>
            <a:r>
              <a:rPr lang="en-US" dirty="0" smtClean="0">
                <a:solidFill>
                  <a:srgbClr val="0000CC"/>
                </a:solidFill>
              </a:rPr>
              <a:t>Inventory</a:t>
            </a:r>
            <a:r>
              <a:rPr lang="fr-FR" dirty="0" smtClean="0">
                <a:solidFill>
                  <a:srgbClr val="0000CC"/>
                </a:solidFill>
              </a:rPr>
              <a:t>, </a:t>
            </a:r>
            <a:r>
              <a:rPr lang="fr-FR" dirty="0">
                <a:solidFill>
                  <a:srgbClr val="0000CC"/>
                </a:solidFill>
              </a:rPr>
              <a:t>a subjective neurocognitive complaint questionnaire </a:t>
            </a:r>
            <a:r>
              <a:rPr lang="fr-FR" dirty="0" err="1" smtClean="0">
                <a:solidFill>
                  <a:srgbClr val="0000CC"/>
                </a:solidFill>
              </a:rPr>
              <a:t>where</a:t>
            </a:r>
            <a:r>
              <a:rPr lang="fr-FR" dirty="0" smtClean="0">
                <a:solidFill>
                  <a:srgbClr val="0000CC"/>
                </a:solidFill>
              </a:rPr>
              <a:t> </a:t>
            </a:r>
            <a:r>
              <a:rPr lang="en-US" dirty="0" smtClean="0">
                <a:solidFill>
                  <a:srgbClr val="0000CC"/>
                </a:solidFill>
              </a:rPr>
              <a:t>patients </a:t>
            </a:r>
            <a:r>
              <a:rPr lang="en-US" dirty="0">
                <a:solidFill>
                  <a:srgbClr val="0000CC"/>
                </a:solidFill>
              </a:rPr>
              <a:t>rated their problems with memory, language and communication, sensory-motor skills, and </a:t>
            </a:r>
            <a:r>
              <a:rPr lang="en-US" dirty="0" smtClean="0">
                <a:solidFill>
                  <a:srgbClr val="0000CC"/>
                </a:solidFill>
              </a:rPr>
              <a:t>higher level cognitive </a:t>
            </a:r>
            <a:r>
              <a:rPr lang="en-US" dirty="0">
                <a:solidFill>
                  <a:srgbClr val="0000CC"/>
                </a:solidFill>
              </a:rPr>
              <a:t>and intellectual functions. Neurocognitive complaints </a:t>
            </a:r>
            <a:r>
              <a:rPr lang="en-US" dirty="0" smtClean="0">
                <a:solidFill>
                  <a:srgbClr val="0000CC"/>
                </a:solidFill>
              </a:rPr>
              <a:t>were correlated </a:t>
            </a:r>
            <a:r>
              <a:rPr lang="en-US" dirty="0">
                <a:solidFill>
                  <a:srgbClr val="0000CC"/>
                </a:solidFill>
              </a:rPr>
              <a:t>significantly with depressive symptoms and with NP measures of attention and working memory</a:t>
            </a:r>
            <a:r>
              <a:rPr lang="en-US" dirty="0" smtClean="0">
                <a:solidFill>
                  <a:srgbClr val="0000CC"/>
                </a:solidFill>
              </a:rPr>
              <a:t>, psychomotor </a:t>
            </a:r>
            <a:r>
              <a:rPr lang="en-US" dirty="0">
                <a:solidFill>
                  <a:srgbClr val="0000CC"/>
                </a:solidFill>
              </a:rPr>
              <a:t>skills, and learning efficiency. However, multiple regression analyses revealed </a:t>
            </a:r>
            <a:r>
              <a:rPr lang="en-US" dirty="0" smtClean="0">
                <a:solidFill>
                  <a:srgbClr val="0000CC"/>
                </a:solidFill>
              </a:rPr>
              <a:t>that depressive </a:t>
            </a:r>
            <a:r>
              <a:rPr lang="en-US" dirty="0">
                <a:solidFill>
                  <a:srgbClr val="0000CC"/>
                </a:solidFill>
              </a:rPr>
              <a:t>symptoms accounted for the majority of variance explained in neurocognitive complaints </a:t>
            </a:r>
            <a:r>
              <a:rPr lang="en-US" dirty="0" smtClean="0">
                <a:solidFill>
                  <a:srgbClr val="0000CC"/>
                </a:solidFill>
              </a:rPr>
              <a:t>with psychomotor </a:t>
            </a:r>
            <a:r>
              <a:rPr lang="en-US" dirty="0">
                <a:solidFill>
                  <a:srgbClr val="0000CC"/>
                </a:solidFill>
              </a:rPr>
              <a:t>efficiency generally predicting the remaining variance. Neurocognitive complaints did </a:t>
            </a:r>
            <a:r>
              <a:rPr lang="en-US" dirty="0" smtClean="0">
                <a:solidFill>
                  <a:srgbClr val="0000CC"/>
                </a:solidFill>
              </a:rPr>
              <a:t>not differ </a:t>
            </a:r>
            <a:r>
              <a:rPr lang="en-US" dirty="0">
                <a:solidFill>
                  <a:srgbClr val="0000CC"/>
                </a:solidFill>
              </a:rPr>
              <a:t>according to HIV clinical staging.</a:t>
            </a:r>
          </a:p>
        </p:txBody>
      </p:sp>
    </p:spTree>
    <p:extLst>
      <p:ext uri="{BB962C8B-B14F-4D97-AF65-F5344CB8AC3E}">
        <p14:creationId xmlns:p14="http://schemas.microsoft.com/office/powerpoint/2010/main" xmlns="" val="1451229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r>
              <a:rPr lang="en-US" dirty="0" smtClean="0">
                <a:solidFill>
                  <a:srgbClr val="0000CC"/>
                </a:solidFill>
              </a:rPr>
              <a:t>Aim</a:t>
            </a:r>
          </a:p>
          <a:p>
            <a:pPr algn="just"/>
            <a:endParaRPr lang="en-US" dirty="0">
              <a:solidFill>
                <a:srgbClr val="0000CC"/>
              </a:solidFill>
            </a:endParaRPr>
          </a:p>
          <a:p>
            <a:pPr marL="0" indent="0" algn="just">
              <a:buNone/>
            </a:pPr>
            <a:r>
              <a:rPr lang="en-US" dirty="0" smtClean="0">
                <a:solidFill>
                  <a:srgbClr val="0000CC"/>
                </a:solidFill>
              </a:rPr>
              <a:t>To examine the </a:t>
            </a:r>
            <a:r>
              <a:rPr lang="en-US" dirty="0">
                <a:solidFill>
                  <a:srgbClr val="0000CC"/>
                </a:solidFill>
              </a:rPr>
              <a:t>degree to which depressive symptoms, clinical staging of HIV disease, and </a:t>
            </a:r>
            <a:r>
              <a:rPr lang="en-US" dirty="0" smtClean="0">
                <a:solidFill>
                  <a:srgbClr val="0000CC"/>
                </a:solidFill>
              </a:rPr>
              <a:t>neuropsychological (</a:t>
            </a:r>
            <a:r>
              <a:rPr lang="en-US" dirty="0">
                <a:solidFill>
                  <a:srgbClr val="0000CC"/>
                </a:solidFill>
              </a:rPr>
              <a:t>NP) functioning were related to </a:t>
            </a:r>
            <a:r>
              <a:rPr lang="en-US" dirty="0">
                <a:solidFill>
                  <a:srgbClr val="CC00CC"/>
                </a:solidFill>
              </a:rPr>
              <a:t>neurocognitive complaints </a:t>
            </a:r>
            <a:r>
              <a:rPr lang="en-US" dirty="0">
                <a:solidFill>
                  <a:srgbClr val="0000CC"/>
                </a:solidFill>
              </a:rPr>
              <a:t>in HIV-infection. </a:t>
            </a:r>
          </a:p>
        </p:txBody>
      </p:sp>
    </p:spTree>
    <p:extLst>
      <p:ext uri="{BB962C8B-B14F-4D97-AF65-F5344CB8AC3E}">
        <p14:creationId xmlns:p14="http://schemas.microsoft.com/office/powerpoint/2010/main" xmlns="" val="2783244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Don’t use “all word” slides!</a:t>
            </a:r>
            <a:endParaRPr lang="en-US"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463680" y="1825625"/>
            <a:ext cx="3264640" cy="4351338"/>
          </a:xfrm>
        </p:spPr>
      </p:pic>
    </p:spTree>
    <p:extLst>
      <p:ext uri="{BB962C8B-B14F-4D97-AF65-F5344CB8AC3E}">
        <p14:creationId xmlns:p14="http://schemas.microsoft.com/office/powerpoint/2010/main" xmlns="" val="389034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Content layout: consistency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0000CC"/>
                </a:solidFill>
              </a:rPr>
              <a:t>In: </a:t>
            </a:r>
          </a:p>
          <a:p>
            <a:endParaRPr lang="en-US" dirty="0">
              <a:solidFill>
                <a:srgbClr val="0000CC"/>
              </a:solidFill>
            </a:endParaRPr>
          </a:p>
          <a:p>
            <a:pPr>
              <a:buFont typeface="Wingdings" panose="05000000000000000000" pitchFamily="2" charset="2"/>
              <a:buChar char="ü"/>
            </a:pPr>
            <a:r>
              <a:rPr lang="en-US" dirty="0" smtClean="0">
                <a:solidFill>
                  <a:srgbClr val="0000CC"/>
                </a:solidFill>
              </a:rPr>
              <a:t>Positions of headings, subheadings, logos, etc.</a:t>
            </a:r>
          </a:p>
          <a:p>
            <a:pPr>
              <a:buFont typeface="Wingdings" panose="05000000000000000000" pitchFamily="2" charset="2"/>
              <a:buChar char="ü"/>
            </a:pPr>
            <a:endParaRPr lang="en-US" dirty="0">
              <a:solidFill>
                <a:srgbClr val="0000CC"/>
              </a:solidFill>
            </a:endParaRPr>
          </a:p>
          <a:p>
            <a:pPr>
              <a:buFont typeface="Wingdings" panose="05000000000000000000" pitchFamily="2" charset="2"/>
              <a:buChar char="ü"/>
            </a:pPr>
            <a:r>
              <a:rPr lang="en-US" dirty="0" smtClean="0">
                <a:solidFill>
                  <a:srgbClr val="0000CC"/>
                </a:solidFill>
              </a:rPr>
              <a:t>Font styles, sizes, colors, etc. </a:t>
            </a:r>
          </a:p>
          <a:p>
            <a:pPr>
              <a:buFont typeface="Wingdings" panose="05000000000000000000" pitchFamily="2" charset="2"/>
              <a:buChar char="ü"/>
            </a:pPr>
            <a:endParaRPr lang="en-US" dirty="0">
              <a:solidFill>
                <a:srgbClr val="0000CC"/>
              </a:solidFill>
            </a:endParaRPr>
          </a:p>
          <a:p>
            <a:pPr>
              <a:buFont typeface="Wingdings" panose="05000000000000000000" pitchFamily="2" charset="2"/>
              <a:buChar char="ü"/>
            </a:pPr>
            <a:r>
              <a:rPr lang="en-US" dirty="0" smtClean="0">
                <a:solidFill>
                  <a:srgbClr val="0000CC"/>
                </a:solidFill>
              </a:rPr>
              <a:t>Size of margins</a:t>
            </a:r>
          </a:p>
          <a:p>
            <a:pPr>
              <a:buFont typeface="Wingdings" panose="05000000000000000000" pitchFamily="2" charset="2"/>
              <a:buChar char="ü"/>
            </a:pPr>
            <a:endParaRPr lang="en-US" dirty="0">
              <a:solidFill>
                <a:srgbClr val="0000CC"/>
              </a:solidFill>
            </a:endParaRPr>
          </a:p>
          <a:p>
            <a:pPr>
              <a:buFont typeface="Wingdings" panose="05000000000000000000" pitchFamily="2" charset="2"/>
              <a:buChar char="ü"/>
            </a:pPr>
            <a:r>
              <a:rPr lang="en-US" dirty="0" smtClean="0">
                <a:solidFill>
                  <a:srgbClr val="0000CC"/>
                </a:solidFill>
              </a:rPr>
              <a:t>Lines, boxes, borders, etc. </a:t>
            </a:r>
          </a:p>
          <a:p>
            <a:endParaRPr lang="en-US" dirty="0" smtClean="0">
              <a:solidFill>
                <a:srgbClr val="0000CC"/>
              </a:solidFill>
            </a:endParaRPr>
          </a:p>
          <a:p>
            <a:endParaRPr lang="en-US" dirty="0">
              <a:solidFill>
                <a:srgbClr val="0000CC"/>
              </a:solidFill>
            </a:endParaRPr>
          </a:p>
        </p:txBody>
      </p:sp>
    </p:spTree>
    <p:extLst>
      <p:ext uri="{BB962C8B-B14F-4D97-AF65-F5344CB8AC3E}">
        <p14:creationId xmlns:p14="http://schemas.microsoft.com/office/powerpoint/2010/main" xmlns="" val="368673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solidFill>
                  <a:srgbClr val="0000CC"/>
                </a:solidFill>
              </a:rPr>
              <a:t>ABSTRACT</a:t>
            </a:r>
          </a:p>
          <a:p>
            <a:pPr algn="just"/>
            <a:endParaRPr lang="en-US" dirty="0">
              <a:solidFill>
                <a:srgbClr val="0000CC"/>
              </a:solidFill>
            </a:endParaRPr>
          </a:p>
          <a:p>
            <a:pPr marL="0" indent="0" algn="just">
              <a:buNone/>
            </a:pPr>
            <a:r>
              <a:rPr lang="en-US" dirty="0">
                <a:solidFill>
                  <a:srgbClr val="FF0000"/>
                </a:solidFill>
              </a:rPr>
              <a:t>We examined the degree to which depressive symptoms, clinical staging of HIV disease, and </a:t>
            </a:r>
            <a:r>
              <a:rPr lang="en-US" dirty="0" smtClean="0">
                <a:solidFill>
                  <a:srgbClr val="FF0000"/>
                </a:solidFill>
              </a:rPr>
              <a:t>neuropsychological (</a:t>
            </a:r>
            <a:r>
              <a:rPr lang="en-US" dirty="0">
                <a:solidFill>
                  <a:srgbClr val="FF0000"/>
                </a:solidFill>
              </a:rPr>
              <a:t>NP) functioning were related to neurocognitive complaints in HIV-infection. </a:t>
            </a:r>
            <a:r>
              <a:rPr lang="en-US" dirty="0">
                <a:solidFill>
                  <a:srgbClr val="00B050"/>
                </a:solidFill>
                <a:latin typeface="Aparajita" panose="020B0604020202020204" pitchFamily="34" charset="0"/>
                <a:cs typeface="Aparajita" panose="020B0604020202020204" pitchFamily="34" charset="0"/>
              </a:rPr>
              <a:t>One hundred </a:t>
            </a:r>
            <a:r>
              <a:rPr lang="en-US" dirty="0" smtClean="0">
                <a:solidFill>
                  <a:srgbClr val="00B050"/>
                </a:solidFill>
                <a:latin typeface="Aparajita" panose="020B0604020202020204" pitchFamily="34" charset="0"/>
                <a:cs typeface="Aparajita" panose="020B0604020202020204" pitchFamily="34" charset="0"/>
              </a:rPr>
              <a:t>adults with </a:t>
            </a:r>
            <a:r>
              <a:rPr lang="en-US" dirty="0">
                <a:solidFill>
                  <a:srgbClr val="00B050"/>
                </a:solidFill>
                <a:latin typeface="Aparajita" panose="020B0604020202020204" pitchFamily="34" charset="0"/>
                <a:cs typeface="Aparajita" panose="020B0604020202020204" pitchFamily="34" charset="0"/>
              </a:rPr>
              <a:t>HIV-infection (12 asymptomatic, 41 mildly symptomatic, and 47 with AIDS) were administered </a:t>
            </a:r>
            <a:r>
              <a:rPr lang="en-US" dirty="0" smtClean="0">
                <a:solidFill>
                  <a:srgbClr val="00B050"/>
                </a:solidFill>
                <a:latin typeface="Aparajita" panose="020B0604020202020204" pitchFamily="34" charset="0"/>
                <a:cs typeface="Aparajita" panose="020B0604020202020204" pitchFamily="34" charset="0"/>
              </a:rPr>
              <a:t>NP tests </a:t>
            </a:r>
            <a:r>
              <a:rPr lang="en-US" dirty="0">
                <a:solidFill>
                  <a:srgbClr val="00B050"/>
                </a:solidFill>
                <a:latin typeface="Aparajita" panose="020B0604020202020204" pitchFamily="34" charset="0"/>
                <a:cs typeface="Aparajita" panose="020B0604020202020204" pitchFamily="34" charset="0"/>
              </a:rPr>
              <a:t>of attention and working memory, language, psychomotor speed, verbal memory, and </a:t>
            </a:r>
            <a:r>
              <a:rPr lang="en-US" dirty="0" smtClean="0">
                <a:solidFill>
                  <a:srgbClr val="00B050"/>
                </a:solidFill>
                <a:latin typeface="Aparajita" panose="020B0604020202020204" pitchFamily="34" charset="0"/>
                <a:cs typeface="Aparajita" panose="020B0604020202020204" pitchFamily="34" charset="0"/>
              </a:rPr>
              <a:t>conceptual problem-solving</a:t>
            </a:r>
            <a:r>
              <a:rPr lang="en-US" dirty="0">
                <a:solidFill>
                  <a:srgbClr val="00B050"/>
                </a:solidFill>
                <a:latin typeface="Aparajita" panose="020B0604020202020204" pitchFamily="34" charset="0"/>
                <a:cs typeface="Aparajita" panose="020B0604020202020204" pitchFamily="34" charset="0"/>
              </a:rPr>
              <a:t>, the Beck Depression Inventory, and the Patient’s Assessment of Own Functioning </a:t>
            </a:r>
            <a:r>
              <a:rPr lang="en-US" dirty="0" smtClean="0">
                <a:solidFill>
                  <a:srgbClr val="00B050"/>
                </a:solidFill>
                <a:latin typeface="Aparajita" panose="020B0604020202020204" pitchFamily="34" charset="0"/>
                <a:cs typeface="Aparajita" panose="020B0604020202020204" pitchFamily="34" charset="0"/>
              </a:rPr>
              <a:t>Inventory</a:t>
            </a:r>
            <a:r>
              <a:rPr lang="fr-FR" dirty="0" smtClean="0">
                <a:solidFill>
                  <a:srgbClr val="00B050"/>
                </a:solidFill>
                <a:latin typeface="Aparajita" panose="020B0604020202020204" pitchFamily="34" charset="0"/>
                <a:cs typeface="Aparajita" panose="020B0604020202020204" pitchFamily="34" charset="0"/>
              </a:rPr>
              <a:t>, </a:t>
            </a:r>
            <a:r>
              <a:rPr lang="fr-FR" dirty="0">
                <a:solidFill>
                  <a:srgbClr val="00B050"/>
                </a:solidFill>
                <a:latin typeface="Aparajita" panose="020B0604020202020204" pitchFamily="34" charset="0"/>
                <a:cs typeface="Aparajita" panose="020B0604020202020204" pitchFamily="34" charset="0"/>
              </a:rPr>
              <a:t>a subjective neurocognitive complaint questionnaire </a:t>
            </a:r>
            <a:r>
              <a:rPr lang="fr-FR" dirty="0" err="1" smtClean="0">
                <a:solidFill>
                  <a:srgbClr val="00B050"/>
                </a:solidFill>
                <a:latin typeface="Aparajita" panose="020B0604020202020204" pitchFamily="34" charset="0"/>
                <a:cs typeface="Aparajita" panose="020B0604020202020204" pitchFamily="34" charset="0"/>
              </a:rPr>
              <a:t>where</a:t>
            </a:r>
            <a:r>
              <a:rPr lang="fr-FR" dirty="0" smtClean="0">
                <a:solidFill>
                  <a:srgbClr val="00B050"/>
                </a:solidFill>
                <a:latin typeface="Aparajita" panose="020B0604020202020204" pitchFamily="34" charset="0"/>
                <a:cs typeface="Aparajita" panose="020B0604020202020204" pitchFamily="34" charset="0"/>
              </a:rPr>
              <a:t> </a:t>
            </a:r>
            <a:r>
              <a:rPr lang="en-US" dirty="0" smtClean="0">
                <a:solidFill>
                  <a:srgbClr val="00B050"/>
                </a:solidFill>
                <a:latin typeface="Aparajita" panose="020B0604020202020204" pitchFamily="34" charset="0"/>
                <a:cs typeface="Aparajita" panose="020B0604020202020204" pitchFamily="34" charset="0"/>
              </a:rPr>
              <a:t>patients </a:t>
            </a:r>
            <a:r>
              <a:rPr lang="en-US" dirty="0">
                <a:solidFill>
                  <a:srgbClr val="00B050"/>
                </a:solidFill>
                <a:latin typeface="Aparajita" panose="020B0604020202020204" pitchFamily="34" charset="0"/>
                <a:cs typeface="Aparajita" panose="020B0604020202020204" pitchFamily="34" charset="0"/>
              </a:rPr>
              <a:t>rated their problems with memory, language and communication, sensory-motor skills, and </a:t>
            </a:r>
            <a:r>
              <a:rPr lang="en-US" dirty="0" smtClean="0">
                <a:solidFill>
                  <a:srgbClr val="00B050"/>
                </a:solidFill>
                <a:latin typeface="Aparajita" panose="020B0604020202020204" pitchFamily="34" charset="0"/>
                <a:cs typeface="Aparajita" panose="020B0604020202020204" pitchFamily="34" charset="0"/>
              </a:rPr>
              <a:t>higher level cognitive </a:t>
            </a:r>
            <a:r>
              <a:rPr lang="en-US" dirty="0">
                <a:solidFill>
                  <a:srgbClr val="00B050"/>
                </a:solidFill>
                <a:latin typeface="Aparajita" panose="020B0604020202020204" pitchFamily="34" charset="0"/>
                <a:cs typeface="Aparajita" panose="020B0604020202020204" pitchFamily="34" charset="0"/>
              </a:rPr>
              <a:t>and intellectual functions. </a:t>
            </a:r>
            <a:r>
              <a:rPr lang="en-US" i="1" dirty="0">
                <a:solidFill>
                  <a:srgbClr val="0000CC"/>
                </a:solidFill>
              </a:rPr>
              <a:t>Neurocognitive complaints </a:t>
            </a:r>
            <a:r>
              <a:rPr lang="en-US" i="1" dirty="0" smtClean="0">
                <a:solidFill>
                  <a:srgbClr val="0000CC"/>
                </a:solidFill>
              </a:rPr>
              <a:t>were correlated </a:t>
            </a:r>
            <a:r>
              <a:rPr lang="en-US" i="1" dirty="0">
                <a:solidFill>
                  <a:srgbClr val="0000CC"/>
                </a:solidFill>
              </a:rPr>
              <a:t>significantly with depressive symptoms and with NP measures of attention and working memory</a:t>
            </a:r>
            <a:r>
              <a:rPr lang="en-US" i="1" dirty="0" smtClean="0">
                <a:solidFill>
                  <a:srgbClr val="0000CC"/>
                </a:solidFill>
              </a:rPr>
              <a:t>, psychomotor </a:t>
            </a:r>
            <a:r>
              <a:rPr lang="en-US" i="1" dirty="0">
                <a:solidFill>
                  <a:srgbClr val="0000CC"/>
                </a:solidFill>
              </a:rPr>
              <a:t>skills, and learning efficiency. </a:t>
            </a:r>
            <a:r>
              <a:rPr lang="en-US" dirty="0">
                <a:solidFill>
                  <a:schemeClr val="accent6">
                    <a:lumMod val="75000"/>
                  </a:schemeClr>
                </a:solidFill>
                <a:latin typeface="Arial Narrow" panose="020B0606020202030204" pitchFamily="34" charset="0"/>
              </a:rPr>
              <a:t>However, multiple regression analyses revealed </a:t>
            </a:r>
            <a:r>
              <a:rPr lang="en-US" dirty="0" smtClean="0">
                <a:solidFill>
                  <a:schemeClr val="accent6">
                    <a:lumMod val="75000"/>
                  </a:schemeClr>
                </a:solidFill>
                <a:latin typeface="Arial Narrow" panose="020B0606020202030204" pitchFamily="34" charset="0"/>
              </a:rPr>
              <a:t>that depressive </a:t>
            </a:r>
            <a:r>
              <a:rPr lang="en-US" dirty="0">
                <a:solidFill>
                  <a:schemeClr val="accent6">
                    <a:lumMod val="75000"/>
                  </a:schemeClr>
                </a:solidFill>
                <a:latin typeface="Arial Narrow" panose="020B0606020202030204" pitchFamily="34" charset="0"/>
              </a:rPr>
              <a:t>symptoms accounted for the majority of variance explained in neurocognitive complaints </a:t>
            </a:r>
            <a:r>
              <a:rPr lang="en-US" dirty="0" smtClean="0">
                <a:solidFill>
                  <a:schemeClr val="accent6">
                    <a:lumMod val="75000"/>
                  </a:schemeClr>
                </a:solidFill>
                <a:latin typeface="Arial Narrow" panose="020B0606020202030204" pitchFamily="34" charset="0"/>
              </a:rPr>
              <a:t>with psychomotor </a:t>
            </a:r>
            <a:r>
              <a:rPr lang="en-US" dirty="0">
                <a:solidFill>
                  <a:schemeClr val="accent6">
                    <a:lumMod val="75000"/>
                  </a:schemeClr>
                </a:solidFill>
                <a:latin typeface="Arial Narrow" panose="020B0606020202030204" pitchFamily="34" charset="0"/>
              </a:rPr>
              <a:t>efficiency generally predicting the remaining variance.</a:t>
            </a:r>
            <a:r>
              <a:rPr lang="en-US" dirty="0">
                <a:solidFill>
                  <a:srgbClr val="0000CC"/>
                </a:solidFill>
              </a:rPr>
              <a:t> </a:t>
            </a:r>
            <a:r>
              <a:rPr lang="en-US" dirty="0">
                <a:solidFill>
                  <a:srgbClr val="C00000"/>
                </a:solidFill>
                <a:latin typeface="Agency FB" panose="020B0503020202020204" pitchFamily="34" charset="0"/>
              </a:rPr>
              <a:t>Neurocognitive complaints did </a:t>
            </a:r>
            <a:r>
              <a:rPr lang="en-US" dirty="0" smtClean="0">
                <a:solidFill>
                  <a:srgbClr val="C00000"/>
                </a:solidFill>
                <a:latin typeface="Agency FB" panose="020B0503020202020204" pitchFamily="34" charset="0"/>
              </a:rPr>
              <a:t>not differ </a:t>
            </a:r>
            <a:r>
              <a:rPr lang="en-US" dirty="0">
                <a:solidFill>
                  <a:srgbClr val="C00000"/>
                </a:solidFill>
                <a:latin typeface="Agency FB" panose="020B0503020202020204" pitchFamily="34" charset="0"/>
              </a:rPr>
              <a:t>according to HIV clinical staging.</a:t>
            </a:r>
          </a:p>
        </p:txBody>
      </p:sp>
    </p:spTree>
    <p:extLst>
      <p:ext uri="{BB962C8B-B14F-4D97-AF65-F5344CB8AC3E}">
        <p14:creationId xmlns:p14="http://schemas.microsoft.com/office/powerpoint/2010/main" xmlns="" val="3770251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Readability </a:t>
            </a:r>
            <a:endParaRPr lang="en-US" dirty="0">
              <a:solidFill>
                <a:srgbClr val="FF0000"/>
              </a:solidFill>
            </a:endParaRPr>
          </a:p>
        </p:txBody>
      </p:sp>
      <p:sp>
        <p:nvSpPr>
          <p:cNvPr id="3" name="Content Placeholder 2"/>
          <p:cNvSpPr>
            <a:spLocks noGrp="1"/>
          </p:cNvSpPr>
          <p:nvPr>
            <p:ph idx="1"/>
          </p:nvPr>
        </p:nvSpPr>
        <p:spPr/>
        <p:txBody>
          <a:bodyPr/>
          <a:lstStyle/>
          <a:p>
            <a:endParaRPr lang="en-US" dirty="0"/>
          </a:p>
        </p:txBody>
      </p:sp>
      <p:sp>
        <p:nvSpPr>
          <p:cNvPr id="4" name="Flowchart: Process 3"/>
          <p:cNvSpPr/>
          <p:nvPr/>
        </p:nvSpPr>
        <p:spPr>
          <a:xfrm>
            <a:off x="984738" y="1814729"/>
            <a:ext cx="10213145" cy="10410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CC"/>
                </a:solidFill>
              </a:rPr>
              <a:t>To examine the degree to which depressive symptoms, clinical staging of HIV disease, and neuropsychological (NP) functioning were related to neurocognitive complaints in HIV-infection. </a:t>
            </a:r>
          </a:p>
        </p:txBody>
      </p:sp>
      <p:sp>
        <p:nvSpPr>
          <p:cNvPr id="5" name="Flowchart: Process 4"/>
          <p:cNvSpPr/>
          <p:nvPr/>
        </p:nvSpPr>
        <p:spPr>
          <a:xfrm>
            <a:off x="982390" y="3022214"/>
            <a:ext cx="10213145" cy="10410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F0"/>
                </a:solidFill>
              </a:rPr>
              <a:t>To examine the degree to which depressive symptoms, clinical staging of HIV disease, and neuropsychological (NP) functioning were related to neurocognitive complaints in HIV-infection. </a:t>
            </a:r>
          </a:p>
        </p:txBody>
      </p:sp>
      <p:sp>
        <p:nvSpPr>
          <p:cNvPr id="6" name="Flowchart: Process 5"/>
          <p:cNvSpPr/>
          <p:nvPr/>
        </p:nvSpPr>
        <p:spPr>
          <a:xfrm>
            <a:off x="994110" y="4201546"/>
            <a:ext cx="10213145" cy="10410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CC"/>
                </a:solidFill>
                <a:latin typeface="Brush Script MT" panose="03060802040406070304" pitchFamily="66" charset="0"/>
              </a:rPr>
              <a:t>To examine the degree to which depressive symptoms, clinical staging of HIV disease, and neuropsychological (NP) functioning were related to neurocognitive complaints in HIV-infection. </a:t>
            </a:r>
          </a:p>
        </p:txBody>
      </p:sp>
      <p:sp>
        <p:nvSpPr>
          <p:cNvPr id="7" name="Flowchart: Process 6"/>
          <p:cNvSpPr/>
          <p:nvPr/>
        </p:nvSpPr>
        <p:spPr>
          <a:xfrm>
            <a:off x="994113" y="5397313"/>
            <a:ext cx="10213145" cy="1041009"/>
          </a:xfrm>
          <a:prstGeom prst="flowChart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00CC"/>
                </a:solidFill>
              </a:rPr>
              <a:t>To examine the degree to which depressive symptoms, clinical staging of HIV disease, and neuropsychological (NP) functioning were related to neurocognitive complaints in HIV-infection. </a:t>
            </a:r>
          </a:p>
        </p:txBody>
      </p:sp>
    </p:spTree>
    <p:extLst>
      <p:ext uri="{BB962C8B-B14F-4D97-AF65-F5344CB8AC3E}">
        <p14:creationId xmlns:p14="http://schemas.microsoft.com/office/powerpoint/2010/main" xmlns="" val="3941752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Color </a:t>
            </a:r>
            <a:endParaRPr lang="en-US" dirty="0">
              <a:solidFill>
                <a:srgbClr val="FF0000"/>
              </a:solidFill>
            </a:endParaRPr>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a:xfrm>
            <a:off x="2124222" y="237744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Good</a:t>
            </a:r>
            <a:endParaRPr lang="en-US" dirty="0"/>
          </a:p>
        </p:txBody>
      </p:sp>
      <p:sp>
        <p:nvSpPr>
          <p:cNvPr id="5" name="Rounded Rectangle 4"/>
          <p:cNvSpPr/>
          <p:nvPr/>
        </p:nvSpPr>
        <p:spPr>
          <a:xfrm>
            <a:off x="1463041" y="3444245"/>
            <a:ext cx="222269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schemeClr>
                </a:solidFill>
              </a:rPr>
              <a:t>Not recommended</a:t>
            </a:r>
            <a:endParaRPr lang="en-US" dirty="0">
              <a:solidFill>
                <a:schemeClr val="bg1">
                  <a:lumMod val="95000"/>
                </a:schemeClr>
              </a:solidFill>
            </a:endParaRPr>
          </a:p>
        </p:txBody>
      </p:sp>
      <p:sp>
        <p:nvSpPr>
          <p:cNvPr id="6" name="Rounded Rectangle 5"/>
          <p:cNvSpPr/>
          <p:nvPr/>
        </p:nvSpPr>
        <p:spPr>
          <a:xfrm>
            <a:off x="2119526" y="4511046"/>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schemeClr>
                </a:solidFill>
              </a:rPr>
              <a:t>Worst</a:t>
            </a:r>
            <a:endParaRPr lang="en-US" dirty="0">
              <a:solidFill>
                <a:schemeClr val="bg1">
                  <a:lumMod val="95000"/>
                </a:schemeClr>
              </a:solidFill>
            </a:endParaRPr>
          </a:p>
        </p:txBody>
      </p:sp>
      <p:sp>
        <p:nvSpPr>
          <p:cNvPr id="8" name="Rounded Rectangle 7"/>
          <p:cNvSpPr/>
          <p:nvPr/>
        </p:nvSpPr>
        <p:spPr>
          <a:xfrm>
            <a:off x="5120640" y="2897946"/>
            <a:ext cx="5838092" cy="1927272"/>
          </a:xfrm>
          <a:prstGeom prst="roundRect">
            <a:avLst/>
          </a:prstGeom>
          <a:solidFill>
            <a:srgbClr val="33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3300"/>
                </a:solidFill>
              </a:rPr>
              <a:t>Many people cannot read this and even if they could, it makes your eyes hurt!</a:t>
            </a:r>
            <a:endParaRPr lang="en-US" sz="2400" dirty="0">
              <a:solidFill>
                <a:srgbClr val="FF3300"/>
              </a:solidFill>
            </a:endParaRPr>
          </a:p>
        </p:txBody>
      </p:sp>
    </p:spTree>
    <p:extLst>
      <p:ext uri="{BB962C8B-B14F-4D97-AF65-F5344CB8AC3E}">
        <p14:creationId xmlns:p14="http://schemas.microsoft.com/office/powerpoint/2010/main" xmlns="" val="602243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Font color </a:t>
            </a:r>
            <a:endParaRPr lang="en-US" dirty="0">
              <a:solidFill>
                <a:srgbClr val="FF0000"/>
              </a:solidFill>
            </a:endParaRPr>
          </a:p>
        </p:txBody>
      </p:sp>
      <p:sp>
        <p:nvSpPr>
          <p:cNvPr id="3" name="Content Placeholder 2"/>
          <p:cNvSpPr>
            <a:spLocks noGrp="1"/>
          </p:cNvSpPr>
          <p:nvPr>
            <p:ph idx="1"/>
          </p:nvPr>
        </p:nvSpPr>
        <p:spPr/>
        <p:txBody>
          <a:bodyPr/>
          <a:lstStyle/>
          <a:p>
            <a:pPr algn="just" fontAlgn="base"/>
            <a:r>
              <a:rPr lang="en-US" dirty="0">
                <a:solidFill>
                  <a:srgbClr val="0000CC"/>
                </a:solidFill>
              </a:rPr>
              <a:t>Use a small set of colors consistently throughout your presentation</a:t>
            </a:r>
            <a:r>
              <a:rPr lang="en-US" dirty="0" smtClean="0">
                <a:solidFill>
                  <a:srgbClr val="0000CC"/>
                </a:solidFill>
              </a:rPr>
              <a:t>.</a:t>
            </a:r>
          </a:p>
          <a:p>
            <a:pPr algn="just" fontAlgn="base"/>
            <a:endParaRPr lang="en-US" dirty="0">
              <a:solidFill>
                <a:srgbClr val="0000CC"/>
              </a:solidFill>
            </a:endParaRPr>
          </a:p>
          <a:p>
            <a:pPr algn="just" fontAlgn="base"/>
            <a:r>
              <a:rPr lang="en-US" dirty="0">
                <a:solidFill>
                  <a:srgbClr val="0000CC"/>
                </a:solidFill>
              </a:rPr>
              <a:t>Use a high-contrast color for text</a:t>
            </a:r>
            <a:r>
              <a:rPr lang="en-US" dirty="0" smtClean="0">
                <a:solidFill>
                  <a:srgbClr val="0000CC"/>
                </a:solidFill>
              </a:rPr>
              <a:t>.</a:t>
            </a:r>
          </a:p>
          <a:p>
            <a:pPr algn="just" fontAlgn="base"/>
            <a:endParaRPr lang="en-US" dirty="0">
              <a:solidFill>
                <a:srgbClr val="0000CC"/>
              </a:solidFill>
            </a:endParaRPr>
          </a:p>
          <a:p>
            <a:pPr algn="just" fontAlgn="base"/>
            <a:r>
              <a:rPr lang="en-US" dirty="0">
                <a:solidFill>
                  <a:srgbClr val="0000CC"/>
                </a:solidFill>
              </a:rPr>
              <a:t>Combine text or other visual elements with color rather than relying solely on color to impart </a:t>
            </a:r>
            <a:r>
              <a:rPr lang="en-US" dirty="0" smtClean="0">
                <a:solidFill>
                  <a:srgbClr val="0000CC"/>
                </a:solidFill>
              </a:rPr>
              <a:t>information.</a:t>
            </a:r>
          </a:p>
          <a:p>
            <a:pPr algn="just" fontAlgn="base"/>
            <a:endParaRPr lang="en-US" dirty="0">
              <a:solidFill>
                <a:srgbClr val="0000CC"/>
              </a:solidFill>
            </a:endParaRPr>
          </a:p>
          <a:p>
            <a:pPr algn="just" fontAlgn="base"/>
            <a:r>
              <a:rPr lang="en-US" dirty="0">
                <a:solidFill>
                  <a:srgbClr val="0000CC"/>
                </a:solidFill>
              </a:rPr>
              <a:t>Use light backgrounds with dark text when using projection equipment.</a:t>
            </a:r>
          </a:p>
        </p:txBody>
      </p:sp>
    </p:spTree>
    <p:extLst>
      <p:ext uri="{BB962C8B-B14F-4D97-AF65-F5344CB8AC3E}">
        <p14:creationId xmlns:p14="http://schemas.microsoft.com/office/powerpoint/2010/main" xmlns="" val="167938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Close watch: Color blindness</a:t>
            </a:r>
            <a:endParaRPr lang="en-US" dirty="0">
              <a:solidFill>
                <a:srgbClr val="FF0000"/>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3532909" y="1784569"/>
            <a:ext cx="4987635" cy="4987635"/>
          </a:xfrm>
        </p:spPr>
      </p:pic>
    </p:spTree>
    <p:extLst>
      <p:ext uri="{BB962C8B-B14F-4D97-AF65-F5344CB8AC3E}">
        <p14:creationId xmlns:p14="http://schemas.microsoft.com/office/powerpoint/2010/main" xmlns="" val="2386927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Benefits of a journal club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3333CC"/>
                </a:solidFill>
              </a:rPr>
              <a:t>Critical appraisal skills are developed.</a:t>
            </a:r>
          </a:p>
          <a:p>
            <a:r>
              <a:rPr lang="en-US" dirty="0" smtClean="0">
                <a:solidFill>
                  <a:srgbClr val="3333CC"/>
                </a:solidFill>
              </a:rPr>
              <a:t>Participants keep abreast of current medical literature.</a:t>
            </a:r>
          </a:p>
          <a:p>
            <a:r>
              <a:rPr lang="en-US" dirty="0" smtClean="0">
                <a:solidFill>
                  <a:srgbClr val="3333CC"/>
                </a:solidFill>
              </a:rPr>
              <a:t>Research literacy and evidence-based practice are developed.</a:t>
            </a:r>
          </a:p>
          <a:p>
            <a:r>
              <a:rPr lang="en-US" dirty="0" smtClean="0">
                <a:solidFill>
                  <a:srgbClr val="3333CC"/>
                </a:solidFill>
              </a:rPr>
              <a:t>The needs of continuing medical education are met.</a:t>
            </a:r>
          </a:p>
          <a:p>
            <a:r>
              <a:rPr lang="en-US" dirty="0" smtClean="0">
                <a:solidFill>
                  <a:srgbClr val="3333CC"/>
                </a:solidFill>
              </a:rPr>
              <a:t>Interview skills are developed.</a:t>
            </a:r>
          </a:p>
          <a:p>
            <a:r>
              <a:rPr lang="en-US" dirty="0" smtClean="0">
                <a:solidFill>
                  <a:srgbClr val="3333CC"/>
                </a:solidFill>
              </a:rPr>
              <a:t>Academic debates in stimulated.</a:t>
            </a:r>
          </a:p>
          <a:p>
            <a:r>
              <a:rPr lang="en-US" dirty="0" smtClean="0">
                <a:solidFill>
                  <a:srgbClr val="3333CC"/>
                </a:solidFill>
              </a:rPr>
              <a:t>Intradepartmental social and professional networking take place.</a:t>
            </a:r>
          </a:p>
          <a:p>
            <a:r>
              <a:rPr lang="en-US" dirty="0" smtClean="0">
                <a:solidFill>
                  <a:srgbClr val="3333CC"/>
                </a:solidFill>
              </a:rPr>
              <a:t>Publications are generated (e.g. letter to editor, further research, …). </a:t>
            </a:r>
            <a:endParaRPr lang="en-US" dirty="0">
              <a:solidFill>
                <a:srgbClr val="3333CC"/>
              </a:solidFill>
            </a:endParaRPr>
          </a:p>
        </p:txBody>
      </p:sp>
    </p:spTree>
    <p:extLst>
      <p:ext uri="{BB962C8B-B14F-4D97-AF65-F5344CB8AC3E}">
        <p14:creationId xmlns:p14="http://schemas.microsoft.com/office/powerpoint/2010/main" xmlns="" val="536733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Close watch: Color blindness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4157461" y="1825625"/>
            <a:ext cx="3877077" cy="4351338"/>
          </a:xfrm>
        </p:spPr>
      </p:pic>
    </p:spTree>
    <p:extLst>
      <p:ext uri="{BB962C8B-B14F-4D97-AF65-F5344CB8AC3E}">
        <p14:creationId xmlns:p14="http://schemas.microsoft.com/office/powerpoint/2010/main" xmlns="" val="2214134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Recommended font styles: </a:t>
            </a:r>
            <a:br>
              <a:rPr lang="en-US" dirty="0" smtClean="0">
                <a:solidFill>
                  <a:srgbClr val="FF0000"/>
                </a:solidFill>
              </a:rPr>
            </a:br>
            <a:r>
              <a:rPr lang="en-US" dirty="0" smtClean="0">
                <a:solidFill>
                  <a:srgbClr val="FF0000"/>
                </a:solidFill>
              </a:rPr>
              <a:t>Use a Sans Serif font </a:t>
            </a:r>
            <a:endParaRPr lang="en-US" dirty="0">
              <a:solidFill>
                <a:srgbClr val="FF0000"/>
              </a:solidFill>
            </a:endParaRPr>
          </a:p>
        </p:txBody>
      </p:sp>
      <p:sp>
        <p:nvSpPr>
          <p:cNvPr id="3" name="Content Placeholder 2"/>
          <p:cNvSpPr>
            <a:spLocks noGrp="1"/>
          </p:cNvSpPr>
          <p:nvPr>
            <p:ph idx="1"/>
          </p:nvPr>
        </p:nvSpPr>
        <p:spPr/>
        <p:txBody>
          <a:bodyPr numCol="2"/>
          <a:lstStyle/>
          <a:p>
            <a:r>
              <a:rPr lang="en-US" dirty="0" smtClean="0">
                <a:solidFill>
                  <a:srgbClr val="00B050"/>
                </a:solidFill>
              </a:rPr>
              <a:t>Calibri </a:t>
            </a:r>
          </a:p>
          <a:p>
            <a:endParaRPr lang="en-US" dirty="0">
              <a:solidFill>
                <a:srgbClr val="00B050"/>
              </a:solidFill>
            </a:endParaRPr>
          </a:p>
          <a:p>
            <a:r>
              <a:rPr lang="en-US" dirty="0" smtClean="0">
                <a:solidFill>
                  <a:srgbClr val="00B050"/>
                </a:solidFill>
                <a:latin typeface="Tahoma" panose="020B0604030504040204" pitchFamily="34" charset="0"/>
                <a:ea typeface="Tahoma" panose="020B0604030504040204" pitchFamily="34" charset="0"/>
                <a:cs typeface="Tahoma" panose="020B0604030504040204" pitchFamily="34" charset="0"/>
              </a:rPr>
              <a:t>Tahoma</a:t>
            </a:r>
          </a:p>
          <a:p>
            <a:endParaRPr lang="en-US" dirty="0">
              <a:solidFill>
                <a:srgbClr val="00B050"/>
              </a:solidFill>
            </a:endParaRPr>
          </a:p>
          <a:p>
            <a:r>
              <a:rPr lang="en-US" dirty="0" smtClean="0">
                <a:solidFill>
                  <a:srgbClr val="00B050"/>
                </a:solidFill>
                <a:latin typeface="Verdana" panose="020B0604030504040204" pitchFamily="34" charset="0"/>
                <a:ea typeface="Verdana" panose="020B0604030504040204" pitchFamily="34" charset="0"/>
                <a:cs typeface="Verdana" panose="020B0604030504040204" pitchFamily="34" charset="0"/>
              </a:rPr>
              <a:t>Verdana</a:t>
            </a:r>
          </a:p>
          <a:p>
            <a:endParaRPr lang="en-US" dirty="0">
              <a:solidFill>
                <a:srgbClr val="00B050"/>
              </a:solidFill>
              <a:latin typeface="Verdana" panose="020B0604030504040204" pitchFamily="34" charset="0"/>
              <a:ea typeface="Verdana" panose="020B0604030504040204" pitchFamily="34" charset="0"/>
              <a:cs typeface="Verdana" panose="020B0604030504040204" pitchFamily="34" charset="0"/>
            </a:endParaRPr>
          </a:p>
          <a:p>
            <a:endParaRPr lang="en-US" dirty="0" smtClean="0">
              <a:solidFill>
                <a:srgbClr val="00B050"/>
              </a:solidFill>
              <a:latin typeface="Verdana" panose="020B0604030504040204" pitchFamily="34" charset="0"/>
              <a:ea typeface="Verdana" panose="020B0604030504040204" pitchFamily="34" charset="0"/>
              <a:cs typeface="Verdana" panose="020B0604030504040204" pitchFamily="34" charset="0"/>
            </a:endParaRPr>
          </a:p>
          <a:p>
            <a:endParaRPr lang="en-US" dirty="0"/>
          </a:p>
          <a:p>
            <a:pPr algn="r" rtl="1"/>
            <a:r>
              <a:rPr lang="fa-IR" dirty="0" smtClean="0">
                <a:solidFill>
                  <a:srgbClr val="0000CC"/>
                </a:solidFill>
                <a:cs typeface="B Mitra" panose="00000400000000000000" pitchFamily="2" charset="-78"/>
              </a:rPr>
              <a:t>بی. میترا</a:t>
            </a:r>
          </a:p>
          <a:p>
            <a:pPr algn="r" rtl="1"/>
            <a:endParaRPr lang="fa-IR" dirty="0">
              <a:solidFill>
                <a:srgbClr val="0000CC"/>
              </a:solidFill>
            </a:endParaRPr>
          </a:p>
          <a:p>
            <a:pPr algn="r" rtl="1"/>
            <a:r>
              <a:rPr lang="fa-IR" dirty="0" smtClean="0">
                <a:solidFill>
                  <a:srgbClr val="0000CC"/>
                </a:solidFill>
                <a:cs typeface="B Nazanin" panose="00000400000000000000" pitchFamily="2" charset="-78"/>
              </a:rPr>
              <a:t>بی. نازنین</a:t>
            </a:r>
          </a:p>
          <a:p>
            <a:pPr algn="r" rtl="1"/>
            <a:endParaRPr lang="fa-IR" dirty="0">
              <a:solidFill>
                <a:srgbClr val="0000CC"/>
              </a:solidFill>
              <a:cs typeface="B Nazanin" panose="00000400000000000000" pitchFamily="2" charset="-78"/>
            </a:endParaRPr>
          </a:p>
          <a:p>
            <a:pPr algn="r" rtl="1"/>
            <a:r>
              <a:rPr lang="fa-IR" dirty="0" smtClean="0">
                <a:solidFill>
                  <a:srgbClr val="0000CC"/>
                </a:solidFill>
                <a:cs typeface="B Lotus" panose="00000400000000000000" pitchFamily="2" charset="-78"/>
              </a:rPr>
              <a:t>بی. لوتوس</a:t>
            </a:r>
            <a:endParaRPr lang="en-US" dirty="0">
              <a:solidFill>
                <a:srgbClr val="0000CC"/>
              </a:solidFill>
              <a:cs typeface="B Lotus" panose="00000400000000000000" pitchFamily="2" charset="-78"/>
            </a:endParaRPr>
          </a:p>
        </p:txBody>
      </p:sp>
    </p:spTree>
    <p:extLst>
      <p:ext uri="{BB962C8B-B14F-4D97-AF65-F5344CB8AC3E}">
        <p14:creationId xmlns:p14="http://schemas.microsoft.com/office/powerpoint/2010/main" xmlns="" val="1123692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Recommended font styles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527095" y="1825625"/>
            <a:ext cx="9137809" cy="4351338"/>
          </a:xfrm>
        </p:spPr>
      </p:pic>
    </p:spTree>
    <p:extLst>
      <p:ext uri="{BB962C8B-B14F-4D97-AF65-F5344CB8AC3E}">
        <p14:creationId xmlns:p14="http://schemas.microsoft.com/office/powerpoint/2010/main" xmlns="" val="65920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Not-recommended (examples)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solidFill>
                  <a:srgbClr val="0000CC"/>
                </a:solidFill>
                <a:latin typeface="Algerian" panose="04020705040A02060702" pitchFamily="82" charset="0"/>
              </a:rPr>
              <a:t>ALGERIAN</a:t>
            </a:r>
          </a:p>
          <a:p>
            <a:endParaRPr lang="en-US" dirty="0" smtClean="0">
              <a:solidFill>
                <a:srgbClr val="0000CC"/>
              </a:solidFill>
              <a:latin typeface="Algerian" panose="04020705040A02060702" pitchFamily="82" charset="0"/>
            </a:endParaRPr>
          </a:p>
          <a:p>
            <a:r>
              <a:rPr lang="en-US" dirty="0" smtClean="0">
                <a:solidFill>
                  <a:srgbClr val="0000CC"/>
                </a:solidFill>
                <a:latin typeface="Bernard MT Condensed" panose="02050806060905020404" pitchFamily="18" charset="0"/>
              </a:rPr>
              <a:t>Bernard MT Condensed</a:t>
            </a:r>
          </a:p>
          <a:p>
            <a:endParaRPr lang="en-US" dirty="0" smtClean="0">
              <a:solidFill>
                <a:srgbClr val="0000CC"/>
              </a:solidFill>
              <a:latin typeface="Bernard MT Condensed" panose="02050806060905020404" pitchFamily="18" charset="0"/>
            </a:endParaRPr>
          </a:p>
          <a:p>
            <a:r>
              <a:rPr lang="en-US" dirty="0" smtClean="0">
                <a:solidFill>
                  <a:srgbClr val="0000CC"/>
                </a:solidFill>
                <a:latin typeface="Tempus Sans ITC" panose="04020404030D07020202" pitchFamily="82" charset="0"/>
              </a:rPr>
              <a:t>Tempus Sans ITC</a:t>
            </a:r>
            <a:endParaRPr lang="en-US" dirty="0">
              <a:solidFill>
                <a:srgbClr val="0000CC"/>
              </a:solidFill>
              <a:latin typeface="Tempus Sans ITC" panose="04020404030D07020202" pitchFamily="82" charset="0"/>
            </a:endParaRPr>
          </a:p>
        </p:txBody>
      </p:sp>
    </p:spTree>
    <p:extLst>
      <p:ext uri="{BB962C8B-B14F-4D97-AF65-F5344CB8AC3E}">
        <p14:creationId xmlns:p14="http://schemas.microsoft.com/office/powerpoint/2010/main" xmlns="" val="1079953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Recommended font styles </a:t>
            </a:r>
            <a:endParaRPr lang="en-US" dirty="0"/>
          </a:p>
        </p:txBody>
      </p:sp>
      <p:sp>
        <p:nvSpPr>
          <p:cNvPr id="3" name="Content Placeholder 2"/>
          <p:cNvSpPr>
            <a:spLocks noGrp="1"/>
          </p:cNvSpPr>
          <p:nvPr>
            <p:ph idx="1"/>
          </p:nvPr>
        </p:nvSpPr>
        <p:spPr/>
        <p:txBody>
          <a:bodyPr>
            <a:normAutofit fontScale="77500" lnSpcReduction="20000"/>
          </a:bodyPr>
          <a:lstStyle/>
          <a:p>
            <a:r>
              <a:rPr lang="en-US" sz="4100" dirty="0" smtClean="0">
                <a:solidFill>
                  <a:srgbClr val="0000CC"/>
                </a:solidFill>
              </a:rPr>
              <a:t>Use a common font style throughout. </a:t>
            </a:r>
          </a:p>
          <a:p>
            <a:endParaRPr lang="en-US" dirty="0">
              <a:solidFill>
                <a:srgbClr val="0000CC"/>
              </a:solidFill>
            </a:endParaRPr>
          </a:p>
          <a:p>
            <a:pPr marL="0" indent="0" algn="just">
              <a:buNone/>
            </a:pPr>
            <a:r>
              <a:rPr lang="en-US" dirty="0" smtClean="0">
                <a:solidFill>
                  <a:srgbClr val="0000CC"/>
                </a:solidFill>
              </a:rPr>
              <a:t>We examined the degree to which depressive symptoms, clinical staging of HIV disease, and neuropsychological (NP) functioning were related to neurocognitive complaints in HIV-infection. </a:t>
            </a:r>
            <a:r>
              <a:rPr lang="en-US" dirty="0" smtClean="0">
                <a:solidFill>
                  <a:srgbClr val="0000CC"/>
                </a:solidFill>
                <a:latin typeface="Aparajita" panose="020B0604020202020204" pitchFamily="34" charset="0"/>
                <a:cs typeface="Aparajita" panose="020B0604020202020204" pitchFamily="34" charset="0"/>
              </a:rPr>
              <a:t>One hundred adults with HIV-infection (12 asymptomatic, 41 mildly symptomatic, and 47 with AIDS) were administered NP tests of attention and working memory, language, psychomotor speed, verbal memory, and conceptual problem-solving, the Beck Depression Inventory, and the Patient’s Assessment of Own Functioning Inventory</a:t>
            </a:r>
            <a:r>
              <a:rPr lang="fr-FR" dirty="0" smtClean="0">
                <a:solidFill>
                  <a:srgbClr val="0000CC"/>
                </a:solidFill>
                <a:latin typeface="Aparajita" panose="020B0604020202020204" pitchFamily="34" charset="0"/>
                <a:cs typeface="Aparajita" panose="020B0604020202020204" pitchFamily="34" charset="0"/>
              </a:rPr>
              <a:t>, a subjective neurocognitive complaint questionnaire </a:t>
            </a:r>
            <a:r>
              <a:rPr lang="fr-FR" dirty="0" err="1" smtClean="0">
                <a:solidFill>
                  <a:srgbClr val="0000CC"/>
                </a:solidFill>
                <a:latin typeface="Aparajita" panose="020B0604020202020204" pitchFamily="34" charset="0"/>
                <a:cs typeface="Aparajita" panose="020B0604020202020204" pitchFamily="34" charset="0"/>
              </a:rPr>
              <a:t>where</a:t>
            </a:r>
            <a:r>
              <a:rPr lang="fr-FR" dirty="0" smtClean="0">
                <a:solidFill>
                  <a:srgbClr val="0000CC"/>
                </a:solidFill>
                <a:latin typeface="Aparajita" panose="020B0604020202020204" pitchFamily="34" charset="0"/>
                <a:cs typeface="Aparajita" panose="020B0604020202020204" pitchFamily="34" charset="0"/>
              </a:rPr>
              <a:t> </a:t>
            </a:r>
            <a:r>
              <a:rPr lang="en-US" dirty="0" smtClean="0">
                <a:solidFill>
                  <a:srgbClr val="0000CC"/>
                </a:solidFill>
                <a:latin typeface="Aparajita" panose="020B0604020202020204" pitchFamily="34" charset="0"/>
                <a:cs typeface="Aparajita" panose="020B0604020202020204" pitchFamily="34" charset="0"/>
              </a:rPr>
              <a:t>patients rated their problems with memory, language and communication, sensory-motor skills, and higher level cognitive and intellectual functions. </a:t>
            </a:r>
            <a:r>
              <a:rPr lang="en-US" i="1" dirty="0" smtClean="0">
                <a:solidFill>
                  <a:srgbClr val="0000CC"/>
                </a:solidFill>
              </a:rPr>
              <a:t>Neurocognitive complaints were correlated significantly with depressive symptoms and with NP measures of attention and working memory, psychomotor skills, and learning efficiency. </a:t>
            </a:r>
            <a:r>
              <a:rPr lang="en-US" dirty="0" smtClean="0">
                <a:solidFill>
                  <a:srgbClr val="0000CC"/>
                </a:solidFill>
                <a:latin typeface="Arial Narrow" panose="020B0606020202030204" pitchFamily="34" charset="0"/>
              </a:rPr>
              <a:t>However, multiple regression analyses revealed that depressive symptoms accounted for the majority of variance explained in neurocognitive complaints with psychomotor efficiency generally predicting the remaining variance.</a:t>
            </a:r>
            <a:r>
              <a:rPr lang="en-US" dirty="0" smtClean="0">
                <a:solidFill>
                  <a:srgbClr val="0000CC"/>
                </a:solidFill>
              </a:rPr>
              <a:t> </a:t>
            </a:r>
            <a:r>
              <a:rPr lang="en-US" dirty="0" smtClean="0">
                <a:solidFill>
                  <a:srgbClr val="0000CC"/>
                </a:solidFill>
                <a:latin typeface="Agency FB" panose="020B0503020202020204" pitchFamily="34" charset="0"/>
              </a:rPr>
              <a:t>Neurocognitive complaints did not differ according to HIV clinical staging.</a:t>
            </a:r>
          </a:p>
          <a:p>
            <a:pPr algn="just"/>
            <a:endParaRPr lang="en-US" dirty="0">
              <a:solidFill>
                <a:srgbClr val="0000CC"/>
              </a:solidFill>
            </a:endParaRPr>
          </a:p>
        </p:txBody>
      </p:sp>
    </p:spTree>
    <p:extLst>
      <p:ext uri="{BB962C8B-B14F-4D97-AF65-F5344CB8AC3E}">
        <p14:creationId xmlns:p14="http://schemas.microsoft.com/office/powerpoint/2010/main" xmlns="" val="3488359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Recommended font sizes</a:t>
            </a:r>
            <a:endParaRPr lang="en-US" dirty="0">
              <a:solidFill>
                <a:srgbClr val="FF0000"/>
              </a:solidFill>
            </a:endParaRPr>
          </a:p>
        </p:txBody>
      </p:sp>
      <p:sp>
        <p:nvSpPr>
          <p:cNvPr id="3" name="Content Placeholder 2"/>
          <p:cNvSpPr>
            <a:spLocks noGrp="1"/>
          </p:cNvSpPr>
          <p:nvPr>
            <p:ph idx="1"/>
          </p:nvPr>
        </p:nvSpPr>
        <p:spPr>
          <a:xfrm>
            <a:off x="838200" y="1825624"/>
            <a:ext cx="10515600" cy="4918075"/>
          </a:xfrm>
        </p:spPr>
        <p:txBody>
          <a:bodyPr>
            <a:normAutofit/>
          </a:bodyPr>
          <a:lstStyle/>
          <a:p>
            <a:r>
              <a:rPr lang="en-US" sz="4000" dirty="0" smtClean="0">
                <a:solidFill>
                  <a:srgbClr val="0000CC"/>
                </a:solidFill>
              </a:rPr>
              <a:t>Title size: 40 point</a:t>
            </a:r>
          </a:p>
          <a:p>
            <a:endParaRPr lang="en-US" dirty="0">
              <a:solidFill>
                <a:srgbClr val="0000CC"/>
              </a:solidFill>
            </a:endParaRPr>
          </a:p>
          <a:p>
            <a:r>
              <a:rPr lang="en-US" sz="3200" dirty="0" smtClean="0">
                <a:solidFill>
                  <a:srgbClr val="0000CC"/>
                </a:solidFill>
              </a:rPr>
              <a:t>Bullet point: 32 point</a:t>
            </a:r>
          </a:p>
          <a:p>
            <a:endParaRPr lang="en-US" dirty="0">
              <a:solidFill>
                <a:srgbClr val="0000CC"/>
              </a:solidFill>
            </a:endParaRPr>
          </a:p>
          <a:p>
            <a:r>
              <a:rPr lang="en-US" sz="2400" dirty="0" smtClean="0">
                <a:solidFill>
                  <a:srgbClr val="0000CC"/>
                </a:solidFill>
              </a:rPr>
              <a:t>Content text: 24 point</a:t>
            </a:r>
          </a:p>
          <a:p>
            <a:endParaRPr lang="en-US" sz="2400" dirty="0">
              <a:solidFill>
                <a:srgbClr val="0000CC"/>
              </a:solidFill>
            </a:endParaRPr>
          </a:p>
          <a:p>
            <a:r>
              <a:rPr lang="en-US" sz="1400" dirty="0" smtClean="0">
                <a:solidFill>
                  <a:srgbClr val="0000CC"/>
                </a:solidFill>
              </a:rPr>
              <a:t>References: 14 point</a:t>
            </a:r>
          </a:p>
          <a:p>
            <a:endParaRPr lang="en-US" dirty="0">
              <a:solidFill>
                <a:srgbClr val="0000CC"/>
              </a:solidFill>
            </a:endParaRPr>
          </a:p>
          <a:p>
            <a:r>
              <a:rPr lang="en-US" sz="1200" dirty="0" smtClean="0">
                <a:solidFill>
                  <a:srgbClr val="0000CC"/>
                </a:solidFill>
              </a:rPr>
              <a:t>Not recommended!</a:t>
            </a:r>
            <a:endParaRPr lang="en-US" sz="1200" dirty="0">
              <a:solidFill>
                <a:srgbClr val="0000CC"/>
              </a:solidFill>
            </a:endParaRPr>
          </a:p>
        </p:txBody>
      </p:sp>
    </p:spTree>
    <p:extLst>
      <p:ext uri="{BB962C8B-B14F-4D97-AF65-F5344CB8AC3E}">
        <p14:creationId xmlns:p14="http://schemas.microsoft.com/office/powerpoint/2010/main" xmlns="" val="2484202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Capitals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0000CC"/>
                </a:solidFill>
              </a:rPr>
              <a:t>DO NOT USE ALL CAPITAL LETTERS!</a:t>
            </a:r>
          </a:p>
          <a:p>
            <a:endParaRPr lang="en-US" dirty="0">
              <a:solidFill>
                <a:srgbClr val="0000CC"/>
              </a:solidFill>
            </a:endParaRPr>
          </a:p>
          <a:p>
            <a:pPr>
              <a:buClr>
                <a:srgbClr val="3333CC"/>
              </a:buClr>
              <a:buFont typeface="Wingdings" panose="05000000000000000000" pitchFamily="2" charset="2"/>
              <a:buChar char=""/>
            </a:pPr>
            <a:r>
              <a:rPr lang="en-US" dirty="0" smtClean="0">
                <a:solidFill>
                  <a:srgbClr val="0000CC"/>
                </a:solidFill>
              </a:rPr>
              <a:t>It makes text hard to read.</a:t>
            </a:r>
          </a:p>
          <a:p>
            <a:pPr>
              <a:buClr>
                <a:srgbClr val="3333CC"/>
              </a:buClr>
              <a:buFont typeface="Wingdings" panose="05000000000000000000" pitchFamily="2" charset="2"/>
              <a:buChar char=""/>
            </a:pPr>
            <a:r>
              <a:rPr lang="en-US" dirty="0" smtClean="0">
                <a:solidFill>
                  <a:srgbClr val="0000CC"/>
                </a:solidFill>
              </a:rPr>
              <a:t>It conceals acronyms.</a:t>
            </a:r>
          </a:p>
          <a:p>
            <a:pPr>
              <a:buClr>
                <a:srgbClr val="3333CC"/>
              </a:buClr>
              <a:buFont typeface="Wingdings" panose="05000000000000000000" pitchFamily="2" charset="2"/>
              <a:buChar char=""/>
            </a:pPr>
            <a:r>
              <a:rPr lang="en-US" dirty="0" smtClean="0">
                <a:solidFill>
                  <a:srgbClr val="0000CC"/>
                </a:solidFill>
              </a:rPr>
              <a:t>It denies their use for EMPHASIS.</a:t>
            </a:r>
          </a:p>
          <a:p>
            <a:pPr marL="0" indent="0">
              <a:buNone/>
            </a:pPr>
            <a:endParaRPr lang="en-US" dirty="0">
              <a:solidFill>
                <a:srgbClr val="0000CC"/>
              </a:solidFill>
            </a:endParaRPr>
          </a:p>
        </p:txBody>
      </p:sp>
    </p:spTree>
    <p:extLst>
      <p:ext uri="{BB962C8B-B14F-4D97-AF65-F5344CB8AC3E}">
        <p14:creationId xmlns:p14="http://schemas.microsoft.com/office/powerpoint/2010/main" xmlns="" val="13222061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Italic and bold fonts</a:t>
            </a:r>
            <a:endParaRPr lang="en-US" dirty="0">
              <a:solidFill>
                <a:srgbClr val="FF0000"/>
              </a:solidFill>
            </a:endParaRPr>
          </a:p>
        </p:txBody>
      </p:sp>
      <p:sp>
        <p:nvSpPr>
          <p:cNvPr id="3" name="Content Placeholder 2"/>
          <p:cNvSpPr>
            <a:spLocks noGrp="1"/>
          </p:cNvSpPr>
          <p:nvPr>
            <p:ph idx="1"/>
          </p:nvPr>
        </p:nvSpPr>
        <p:spPr>
          <a:xfrm>
            <a:off x="838200" y="1911350"/>
            <a:ext cx="10515600" cy="4351338"/>
          </a:xfrm>
        </p:spPr>
        <p:txBody>
          <a:bodyPr/>
          <a:lstStyle/>
          <a:p>
            <a:r>
              <a:rPr lang="en-US" dirty="0" smtClean="0">
                <a:solidFill>
                  <a:srgbClr val="0000CC"/>
                </a:solidFill>
              </a:rPr>
              <a:t>For </a:t>
            </a:r>
            <a:r>
              <a:rPr lang="en-US" i="1" dirty="0" smtClean="0">
                <a:solidFill>
                  <a:srgbClr val="0000CC"/>
                </a:solidFill>
              </a:rPr>
              <a:t>“quotes”</a:t>
            </a:r>
            <a:r>
              <a:rPr lang="en-US" dirty="0" smtClean="0">
                <a:solidFill>
                  <a:srgbClr val="0000CC"/>
                </a:solidFill>
              </a:rPr>
              <a:t>.</a:t>
            </a:r>
          </a:p>
          <a:p>
            <a:endParaRPr lang="en-US" dirty="0">
              <a:solidFill>
                <a:srgbClr val="0000CC"/>
              </a:solidFill>
            </a:endParaRPr>
          </a:p>
          <a:p>
            <a:r>
              <a:rPr lang="en-US" dirty="0" smtClean="0">
                <a:solidFill>
                  <a:srgbClr val="0000CC"/>
                </a:solidFill>
              </a:rPr>
              <a:t>To highlight a </a:t>
            </a:r>
            <a:r>
              <a:rPr lang="en-US" i="1" dirty="0" smtClean="0">
                <a:solidFill>
                  <a:srgbClr val="0000CC"/>
                </a:solidFill>
              </a:rPr>
              <a:t>key point</a:t>
            </a:r>
            <a:r>
              <a:rPr lang="en-US" dirty="0" smtClean="0">
                <a:solidFill>
                  <a:srgbClr val="0000CC"/>
                </a:solidFill>
              </a:rPr>
              <a:t>.</a:t>
            </a:r>
          </a:p>
          <a:p>
            <a:endParaRPr lang="en-US" dirty="0">
              <a:solidFill>
                <a:srgbClr val="0000CC"/>
              </a:solidFill>
            </a:endParaRPr>
          </a:p>
          <a:p>
            <a:r>
              <a:rPr lang="en-US" dirty="0" smtClean="0">
                <a:solidFill>
                  <a:srgbClr val="0000CC"/>
                </a:solidFill>
              </a:rPr>
              <a:t>For </a:t>
            </a:r>
            <a:r>
              <a:rPr lang="en-US" i="1" dirty="0" smtClean="0">
                <a:solidFill>
                  <a:srgbClr val="0000CC"/>
                </a:solidFill>
              </a:rPr>
              <a:t>titles</a:t>
            </a:r>
            <a:r>
              <a:rPr lang="en-US" dirty="0" smtClean="0">
                <a:solidFill>
                  <a:srgbClr val="0000CC"/>
                </a:solidFill>
              </a:rPr>
              <a:t> of books, journals, etc. </a:t>
            </a:r>
          </a:p>
          <a:p>
            <a:endParaRPr lang="en-US" dirty="0">
              <a:solidFill>
                <a:srgbClr val="0000CC"/>
              </a:solidFill>
            </a:endParaRPr>
          </a:p>
          <a:p>
            <a:r>
              <a:rPr lang="en-US" dirty="0" smtClean="0">
                <a:solidFill>
                  <a:srgbClr val="0000CC"/>
                </a:solidFill>
              </a:rPr>
              <a:t>Some fonts look really good in boldface: </a:t>
            </a:r>
            <a:r>
              <a:rPr lang="en-US" dirty="0" smtClean="0">
                <a:solidFill>
                  <a:srgbClr val="0000CC"/>
                </a:solidFill>
                <a:latin typeface="Arial" panose="020B0604020202020204" pitchFamily="34" charset="0"/>
                <a:cs typeface="Arial" panose="020B0604020202020204" pitchFamily="34" charset="0"/>
              </a:rPr>
              <a:t>Arial</a:t>
            </a:r>
            <a:r>
              <a:rPr lang="en-US" dirty="0" smtClean="0">
                <a:solidFill>
                  <a:srgbClr val="0000CC"/>
                </a:solidFill>
              </a:rPr>
              <a:t> vs. </a:t>
            </a:r>
            <a:r>
              <a:rPr lang="en-US" b="1" dirty="0" smtClean="0">
                <a:solidFill>
                  <a:srgbClr val="0000CC"/>
                </a:solidFill>
                <a:latin typeface="Arial" panose="020B0604020202020204" pitchFamily="34" charset="0"/>
                <a:cs typeface="Arial" panose="020B0604020202020204" pitchFamily="34" charset="0"/>
              </a:rPr>
              <a:t>Arial</a:t>
            </a:r>
            <a:endParaRPr lang="en-US" b="1"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690622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Bullet points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3333CC"/>
                </a:solidFill>
              </a:rPr>
              <a:t>Use to cover and separate components of an idea.</a:t>
            </a:r>
          </a:p>
          <a:p>
            <a:endParaRPr lang="en-US" dirty="0">
              <a:solidFill>
                <a:srgbClr val="3333CC"/>
              </a:solidFill>
            </a:endParaRPr>
          </a:p>
          <a:p>
            <a:r>
              <a:rPr lang="en-US" dirty="0" smtClean="0">
                <a:solidFill>
                  <a:srgbClr val="3333CC"/>
                </a:solidFill>
              </a:rPr>
              <a:t>Limit the number of bullet points (a recommended limit is 5).</a:t>
            </a:r>
          </a:p>
          <a:p>
            <a:endParaRPr lang="en-US" dirty="0">
              <a:solidFill>
                <a:srgbClr val="3333CC"/>
              </a:solidFill>
            </a:endParaRPr>
          </a:p>
          <a:p>
            <a:r>
              <a:rPr lang="en-US" dirty="0" smtClean="0">
                <a:solidFill>
                  <a:srgbClr val="3333CC"/>
                </a:solidFill>
              </a:rPr>
              <a:t>Note to the shapes and colors. </a:t>
            </a:r>
          </a:p>
          <a:p>
            <a:endParaRPr lang="en-US" dirty="0">
              <a:solidFill>
                <a:srgbClr val="3333CC"/>
              </a:solidFill>
            </a:endParaRPr>
          </a:p>
          <a:p>
            <a:r>
              <a:rPr lang="en-US" dirty="0" smtClean="0">
                <a:solidFill>
                  <a:srgbClr val="3333CC"/>
                </a:solidFill>
              </a:rPr>
              <a:t>People will know what’s coming and won’t listen to you!</a:t>
            </a:r>
          </a:p>
          <a:p>
            <a:endParaRPr lang="en-US" dirty="0">
              <a:solidFill>
                <a:srgbClr val="3333CC"/>
              </a:solidFill>
            </a:endParaRPr>
          </a:p>
          <a:p>
            <a:r>
              <a:rPr lang="en-US" dirty="0" smtClean="0">
                <a:solidFill>
                  <a:srgbClr val="3333CC"/>
                </a:solidFill>
              </a:rPr>
              <a:t>Use headlines and subheads.</a:t>
            </a:r>
            <a:endParaRPr lang="en-US" dirty="0">
              <a:solidFill>
                <a:srgbClr val="3333CC"/>
              </a:solidFill>
            </a:endParaRPr>
          </a:p>
        </p:txBody>
      </p:sp>
    </p:spTree>
    <p:extLst>
      <p:ext uri="{BB962C8B-B14F-4D97-AF65-F5344CB8AC3E}">
        <p14:creationId xmlns:p14="http://schemas.microsoft.com/office/powerpoint/2010/main" xmlns="" val="2822368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0000"/>
                </a:solidFill>
              </a:rPr>
              <a:t>Wingding </a:t>
            </a:r>
            <a:r>
              <a:rPr lang="fa-IR" dirty="0" smtClean="0">
                <a:solidFill>
                  <a:srgbClr val="FF0000"/>
                </a:solidFill>
                <a:cs typeface="B Mitra" panose="00000400000000000000" pitchFamily="2" charset="-78"/>
              </a:rPr>
              <a:t>شاد و پر سر و صدا</a:t>
            </a:r>
            <a:endParaRPr lang="en-US" dirty="0">
              <a:solidFill>
                <a:srgbClr val="FF0000"/>
              </a:solidFill>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533775" y="2143919"/>
            <a:ext cx="5124450" cy="3714750"/>
          </a:xfrm>
        </p:spPr>
      </p:pic>
    </p:spTree>
    <p:extLst>
      <p:ext uri="{BB962C8B-B14F-4D97-AF65-F5344CB8AC3E}">
        <p14:creationId xmlns:p14="http://schemas.microsoft.com/office/powerpoint/2010/main" xmlns="" val="1245765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Recommended structure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CC00CC"/>
                </a:solidFill>
              </a:rPr>
              <a:t>I. Background, Context, &amp; Motivation </a:t>
            </a:r>
          </a:p>
          <a:p>
            <a:endParaRPr lang="en-US" dirty="0" smtClean="0">
              <a:solidFill>
                <a:srgbClr val="CC00CC"/>
              </a:solidFill>
            </a:endParaRPr>
          </a:p>
          <a:p>
            <a:pPr marL="0" indent="0">
              <a:buNone/>
            </a:pPr>
            <a:r>
              <a:rPr lang="en-US" dirty="0" smtClean="0">
                <a:solidFill>
                  <a:srgbClr val="CC00CC"/>
                </a:solidFill>
              </a:rPr>
              <a:t>II. Research Question </a:t>
            </a:r>
          </a:p>
          <a:p>
            <a:endParaRPr lang="en-US" dirty="0" smtClean="0">
              <a:solidFill>
                <a:srgbClr val="CC00CC"/>
              </a:solidFill>
            </a:endParaRPr>
          </a:p>
          <a:p>
            <a:pPr marL="0" indent="0">
              <a:buNone/>
            </a:pPr>
            <a:r>
              <a:rPr lang="en-US" dirty="0" smtClean="0">
                <a:solidFill>
                  <a:srgbClr val="CC00CC"/>
                </a:solidFill>
              </a:rPr>
              <a:t>III. Design </a:t>
            </a:r>
          </a:p>
          <a:p>
            <a:r>
              <a:rPr lang="en-US" dirty="0" smtClean="0">
                <a:solidFill>
                  <a:srgbClr val="3333CC"/>
                </a:solidFill>
              </a:rPr>
              <a:t> (E.g., prospective, double-blind, randomized, parallel, captopril-controlled </a:t>
            </a:r>
          </a:p>
          <a:p>
            <a:r>
              <a:rPr lang="en-US" dirty="0" smtClean="0">
                <a:solidFill>
                  <a:srgbClr val="3333CC"/>
                </a:solidFill>
              </a:rPr>
              <a:t>clinical trial) </a:t>
            </a:r>
          </a:p>
        </p:txBody>
      </p:sp>
    </p:spTree>
    <p:extLst>
      <p:ext uri="{BB962C8B-B14F-4D97-AF65-F5344CB8AC3E}">
        <p14:creationId xmlns:p14="http://schemas.microsoft.com/office/powerpoint/2010/main" xmlns="" val="1748399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Template </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00CC"/>
                </a:solidFill>
              </a:rPr>
              <a:t>Use a set font and color scheme.</a:t>
            </a:r>
          </a:p>
          <a:p>
            <a:endParaRPr lang="en-US" dirty="0">
              <a:solidFill>
                <a:srgbClr val="0000CC"/>
              </a:solidFill>
            </a:endParaRPr>
          </a:p>
          <a:p>
            <a:r>
              <a:rPr lang="en-US" dirty="0" smtClean="0">
                <a:solidFill>
                  <a:srgbClr val="0000CC"/>
                </a:solidFill>
              </a:rPr>
              <a:t>Different styles are staggering and shows you are amateur!</a:t>
            </a:r>
          </a:p>
          <a:p>
            <a:endParaRPr lang="en-US" dirty="0">
              <a:solidFill>
                <a:srgbClr val="0000CC"/>
              </a:solidFill>
            </a:endParaRPr>
          </a:p>
          <a:p>
            <a:r>
              <a:rPr lang="en-US" i="1" dirty="0" smtClean="0">
                <a:solidFill>
                  <a:srgbClr val="002060"/>
                </a:solidFill>
              </a:rPr>
              <a:t>Neurocognitive complaints were correlated significantly with depressive symptoms and with NP measures of attention and working memory, psychomotor skills, and learning efficiency. </a:t>
            </a:r>
            <a:r>
              <a:rPr lang="en-US" dirty="0" smtClean="0">
                <a:solidFill>
                  <a:srgbClr val="002060"/>
                </a:solidFill>
                <a:latin typeface="Arial Narrow" panose="020B0606020202030204" pitchFamily="34" charset="0"/>
              </a:rPr>
              <a:t>However, multiple regression analyses revealed that depressive symptoms accounted for the majority of variance explained in neurocognitive complaints with psychomotor efficiency generally predicting the remaining variance.</a:t>
            </a:r>
            <a:r>
              <a:rPr lang="en-US" dirty="0" smtClean="0">
                <a:solidFill>
                  <a:srgbClr val="002060"/>
                </a:solidFill>
              </a:rPr>
              <a:t> </a:t>
            </a:r>
            <a:r>
              <a:rPr lang="en-US" dirty="0" smtClean="0">
                <a:solidFill>
                  <a:srgbClr val="002060"/>
                </a:solidFill>
                <a:latin typeface="Agency FB" panose="020B0503020202020204" pitchFamily="34" charset="0"/>
              </a:rPr>
              <a:t>Neurocognitive complaints did not differ according to HIV clinical staging.</a:t>
            </a:r>
          </a:p>
          <a:p>
            <a:endParaRPr lang="en-US" dirty="0" smtClean="0">
              <a:solidFill>
                <a:srgbClr val="0000CC"/>
              </a:solidFill>
            </a:endParaRPr>
          </a:p>
          <a:p>
            <a:endParaRPr lang="en-US" dirty="0">
              <a:solidFill>
                <a:srgbClr val="0000CC"/>
              </a:solidFill>
            </a:endParaRPr>
          </a:p>
          <a:p>
            <a:endParaRPr lang="en-US" dirty="0" smtClean="0">
              <a:solidFill>
                <a:srgbClr val="0000CC"/>
              </a:solidFill>
            </a:endParaRPr>
          </a:p>
          <a:p>
            <a:endParaRPr lang="en-US" dirty="0">
              <a:solidFill>
                <a:srgbClr val="0000CC"/>
              </a:solidFill>
            </a:endParaRPr>
          </a:p>
          <a:p>
            <a:endParaRPr lang="en-US" dirty="0">
              <a:solidFill>
                <a:srgbClr val="0000CC"/>
              </a:solidFill>
            </a:endParaRPr>
          </a:p>
        </p:txBody>
      </p:sp>
    </p:spTree>
    <p:extLst>
      <p:ext uri="{BB962C8B-B14F-4D97-AF65-F5344CB8AC3E}">
        <p14:creationId xmlns:p14="http://schemas.microsoft.com/office/powerpoint/2010/main" xmlns="" val="12169695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Background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3333CC"/>
                </a:solidFill>
              </a:rPr>
              <a:t>Simple</a:t>
            </a:r>
          </a:p>
          <a:p>
            <a:endParaRPr lang="en-US" dirty="0">
              <a:solidFill>
                <a:srgbClr val="3333CC"/>
              </a:solidFill>
            </a:endParaRPr>
          </a:p>
          <a:p>
            <a:r>
              <a:rPr lang="en-US" dirty="0" smtClean="0">
                <a:solidFill>
                  <a:srgbClr val="3333CC"/>
                </a:solidFill>
              </a:rPr>
              <a:t>Proper color and style</a:t>
            </a:r>
          </a:p>
          <a:p>
            <a:endParaRPr lang="en-US" dirty="0">
              <a:solidFill>
                <a:srgbClr val="3333CC"/>
              </a:solidFill>
            </a:endParaRPr>
          </a:p>
          <a:p>
            <a:r>
              <a:rPr lang="en-US" dirty="0" smtClean="0">
                <a:solidFill>
                  <a:srgbClr val="3333CC"/>
                </a:solidFill>
              </a:rPr>
              <a:t>Don’t use multiple background.</a:t>
            </a:r>
            <a:r>
              <a:rPr lang="en-US" dirty="0" smtClean="0">
                <a:solidFill>
                  <a:srgbClr val="99CCFF"/>
                </a:solidFill>
              </a:rPr>
              <a:t> </a:t>
            </a:r>
          </a:p>
          <a:p>
            <a:endParaRPr lang="en-US" dirty="0" smtClean="0">
              <a:solidFill>
                <a:srgbClr val="99CCFF"/>
              </a:solidFill>
            </a:endParaRPr>
          </a:p>
          <a:p>
            <a:r>
              <a:rPr lang="en-US" dirty="0" smtClean="0">
                <a:solidFill>
                  <a:srgbClr val="0000CC"/>
                </a:solidFill>
              </a:rPr>
              <a:t>A suggestion: </a:t>
            </a:r>
            <a:endParaRPr lang="en-US" dirty="0">
              <a:solidFill>
                <a:srgbClr val="0000CC"/>
              </a:solidFill>
            </a:endParaRPr>
          </a:p>
          <a:p>
            <a:pPr>
              <a:buFont typeface="Wingdings" panose="05000000000000000000" pitchFamily="2" charset="2"/>
              <a:buChar char="ü"/>
            </a:pPr>
            <a:r>
              <a:rPr lang="en-US" dirty="0" smtClean="0">
                <a:solidFill>
                  <a:srgbClr val="0000CC"/>
                </a:solidFill>
              </a:rPr>
              <a:t>For large rooms: Light letters on dark background.</a:t>
            </a:r>
          </a:p>
          <a:p>
            <a:pPr>
              <a:buFont typeface="Wingdings" panose="05000000000000000000" pitchFamily="2" charset="2"/>
              <a:buChar char="ü"/>
            </a:pPr>
            <a:r>
              <a:rPr lang="en-US" dirty="0" smtClean="0">
                <a:solidFill>
                  <a:srgbClr val="0000CC"/>
                </a:solidFill>
              </a:rPr>
              <a:t>For small rooms: Dark letters on light background. </a:t>
            </a:r>
            <a:endParaRPr lang="en-US" dirty="0">
              <a:solidFill>
                <a:srgbClr val="0000CC"/>
              </a:solidFill>
            </a:endParaRPr>
          </a:p>
        </p:txBody>
      </p:sp>
    </p:spTree>
    <p:extLst>
      <p:ext uri="{BB962C8B-B14F-4D97-AF65-F5344CB8AC3E}">
        <p14:creationId xmlns:p14="http://schemas.microsoft.com/office/powerpoint/2010/main" xmlns="" val="23148836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pattFill prst="sphere">
          <a:fgClr>
            <a:srgbClr val="99CCFF"/>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Not recommended! </a:t>
            </a:r>
          </a:p>
          <a:p>
            <a:endParaRPr lang="en-US" dirty="0"/>
          </a:p>
          <a:p>
            <a:r>
              <a:rPr lang="en-US" dirty="0" smtClean="0">
                <a:solidFill>
                  <a:srgbClr val="0070C0"/>
                </a:solidFill>
              </a:rPr>
              <a:t>Not recommended!</a:t>
            </a:r>
          </a:p>
          <a:p>
            <a:endParaRPr lang="en-US" dirty="0"/>
          </a:p>
          <a:p>
            <a:r>
              <a:rPr lang="en-US" dirty="0" smtClean="0">
                <a:solidFill>
                  <a:srgbClr val="7030A0"/>
                </a:solidFill>
              </a:rPr>
              <a:t>Not recommended!</a:t>
            </a:r>
          </a:p>
          <a:p>
            <a:endParaRPr lang="en-US" dirty="0"/>
          </a:p>
          <a:p>
            <a:r>
              <a:rPr lang="en-US" dirty="0" smtClean="0">
                <a:solidFill>
                  <a:srgbClr val="00B050"/>
                </a:solidFill>
              </a:rPr>
              <a:t>Not recommended!</a:t>
            </a:r>
            <a:endParaRPr lang="en-US" dirty="0">
              <a:solidFill>
                <a:srgbClr val="00B050"/>
              </a:solidFill>
            </a:endParaRPr>
          </a:p>
        </p:txBody>
      </p:sp>
    </p:spTree>
    <p:extLst>
      <p:ext uri="{BB962C8B-B14F-4D97-AF65-F5344CB8AC3E}">
        <p14:creationId xmlns:p14="http://schemas.microsoft.com/office/powerpoint/2010/main" xmlns="" val="38853643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FF00"/>
                </a:solidFill>
              </a:rPr>
              <a:t>Bottleneck in designing!</a:t>
            </a:r>
          </a:p>
          <a:p>
            <a:endParaRPr lang="en-US" dirty="0">
              <a:solidFill>
                <a:srgbClr val="FFFF00"/>
              </a:solidFill>
            </a:endParaRPr>
          </a:p>
          <a:p>
            <a:r>
              <a:rPr lang="en-US" dirty="0" smtClean="0">
                <a:solidFill>
                  <a:srgbClr val="FF0000"/>
                </a:solidFill>
              </a:rPr>
              <a:t>Bottleneck in designing!</a:t>
            </a:r>
          </a:p>
          <a:p>
            <a:endParaRPr lang="en-US" dirty="0" smtClean="0">
              <a:solidFill>
                <a:srgbClr val="FFFF00"/>
              </a:solidFill>
            </a:endParaRPr>
          </a:p>
          <a:p>
            <a:r>
              <a:rPr lang="en-US" dirty="0" smtClean="0"/>
              <a:t>Bottleneck in designing!</a:t>
            </a:r>
          </a:p>
          <a:p>
            <a:endParaRPr lang="en-US" dirty="0" smtClean="0">
              <a:solidFill>
                <a:srgbClr val="FFFF00"/>
              </a:solidFill>
            </a:endParaRPr>
          </a:p>
          <a:p>
            <a:r>
              <a:rPr lang="en-US" dirty="0" smtClean="0">
                <a:solidFill>
                  <a:srgbClr val="0000CC"/>
                </a:solidFill>
              </a:rPr>
              <a:t>Bottleneck in designing!</a:t>
            </a:r>
          </a:p>
          <a:p>
            <a:endParaRPr lang="en-US" dirty="0">
              <a:solidFill>
                <a:srgbClr val="FFFF00"/>
              </a:solidFill>
            </a:endParaRPr>
          </a:p>
        </p:txBody>
      </p:sp>
    </p:spTree>
    <p:extLst>
      <p:ext uri="{BB962C8B-B14F-4D97-AF65-F5344CB8AC3E}">
        <p14:creationId xmlns:p14="http://schemas.microsoft.com/office/powerpoint/2010/main" xmlns="" val="2556306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26140"/>
            <a:ext cx="12192000" cy="6884140"/>
          </a:xfrm>
        </p:spPr>
      </p:pic>
      <p:sp>
        <p:nvSpPr>
          <p:cNvPr id="5" name="TextBox 4"/>
          <p:cNvSpPr txBox="1"/>
          <p:nvPr/>
        </p:nvSpPr>
        <p:spPr>
          <a:xfrm>
            <a:off x="970670" y="767358"/>
            <a:ext cx="10383129" cy="1569660"/>
          </a:xfrm>
          <a:prstGeom prst="rect">
            <a:avLst/>
          </a:prstGeom>
          <a:noFill/>
        </p:spPr>
        <p:txBody>
          <a:bodyPr wrap="square" rtlCol="0">
            <a:spAutoFit/>
          </a:bodyPr>
          <a:lstStyle/>
          <a:p>
            <a:pPr algn="just"/>
            <a:r>
              <a:rPr lang="en-US" sz="3200" i="1" dirty="0" smtClean="0">
                <a:solidFill>
                  <a:srgbClr val="FF0000"/>
                </a:solidFill>
              </a:rPr>
              <a:t>Neurocognitive complaints were correlated significantly with </a:t>
            </a:r>
          </a:p>
          <a:p>
            <a:pPr algn="just"/>
            <a:r>
              <a:rPr lang="en-US" sz="3200" i="1" dirty="0" smtClean="0">
                <a:solidFill>
                  <a:srgbClr val="FF0000"/>
                </a:solidFill>
              </a:rPr>
              <a:t>depressive symptoms  and with NP measures of attention and </a:t>
            </a:r>
          </a:p>
          <a:p>
            <a:pPr algn="just"/>
            <a:r>
              <a:rPr lang="en-US" sz="3200" i="1" dirty="0" smtClean="0">
                <a:solidFill>
                  <a:srgbClr val="FF0000"/>
                </a:solidFill>
              </a:rPr>
              <a:t>working memory, psychomotor skills, and learning efficiency.</a:t>
            </a:r>
            <a:endParaRPr lang="en-US" sz="3200" dirty="0">
              <a:solidFill>
                <a:srgbClr val="FF0000"/>
              </a:solidFill>
            </a:endParaRPr>
          </a:p>
        </p:txBody>
      </p:sp>
    </p:spTree>
    <p:extLst>
      <p:ext uri="{BB962C8B-B14F-4D97-AF65-F5344CB8AC3E}">
        <p14:creationId xmlns:p14="http://schemas.microsoft.com/office/powerpoint/2010/main" xmlns="" val="33846303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Graphs </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3333CC"/>
                </a:solidFill>
              </a:rPr>
              <a:t>Make sure they are readable and comprehensible. </a:t>
            </a:r>
          </a:p>
          <a:p>
            <a:endParaRPr lang="en-US" dirty="0">
              <a:solidFill>
                <a:srgbClr val="3333CC"/>
              </a:solidFill>
            </a:endParaRPr>
          </a:p>
          <a:p>
            <a:r>
              <a:rPr lang="en-US" dirty="0" smtClean="0">
                <a:solidFill>
                  <a:srgbClr val="3333CC"/>
                </a:solidFill>
              </a:rPr>
              <a:t>Don’t use many digits and symbols.</a:t>
            </a:r>
          </a:p>
          <a:p>
            <a:endParaRPr lang="en-US" dirty="0">
              <a:solidFill>
                <a:srgbClr val="3333CC"/>
              </a:solidFill>
            </a:endParaRPr>
          </a:p>
          <a:p>
            <a:r>
              <a:rPr lang="en-US" dirty="0" smtClean="0">
                <a:solidFill>
                  <a:srgbClr val="3333CC"/>
                </a:solidFill>
              </a:rPr>
              <a:t>Put only one or two graphs in one slide.</a:t>
            </a:r>
          </a:p>
          <a:p>
            <a:endParaRPr lang="en-US" dirty="0">
              <a:solidFill>
                <a:srgbClr val="3333CC"/>
              </a:solidFill>
            </a:endParaRPr>
          </a:p>
          <a:p>
            <a:r>
              <a:rPr lang="en-US" dirty="0" smtClean="0">
                <a:solidFill>
                  <a:srgbClr val="3333CC"/>
                </a:solidFill>
              </a:rPr>
              <a:t>Note to font size, style and color.</a:t>
            </a:r>
          </a:p>
          <a:p>
            <a:endParaRPr lang="en-US" dirty="0">
              <a:solidFill>
                <a:srgbClr val="3333CC"/>
              </a:solidFill>
            </a:endParaRPr>
          </a:p>
          <a:p>
            <a:r>
              <a:rPr lang="en-US" dirty="0" smtClean="0">
                <a:solidFill>
                  <a:srgbClr val="3333CC"/>
                </a:solidFill>
              </a:rPr>
              <a:t>Use proper grid.</a:t>
            </a:r>
          </a:p>
          <a:p>
            <a:endParaRPr lang="en-US" dirty="0">
              <a:solidFill>
                <a:srgbClr val="3333CC"/>
              </a:solidFill>
            </a:endParaRPr>
          </a:p>
          <a:p>
            <a:r>
              <a:rPr lang="en-US" dirty="0" smtClean="0">
                <a:solidFill>
                  <a:srgbClr val="3333CC"/>
                </a:solidFill>
              </a:rPr>
              <a:t>Use proper units</a:t>
            </a:r>
            <a:endParaRPr lang="en-US" dirty="0">
              <a:solidFill>
                <a:srgbClr val="3333CC"/>
              </a:solidFill>
            </a:endParaRPr>
          </a:p>
        </p:txBody>
      </p:sp>
    </p:spTree>
    <p:extLst>
      <p:ext uri="{BB962C8B-B14F-4D97-AF65-F5344CB8AC3E}">
        <p14:creationId xmlns:p14="http://schemas.microsoft.com/office/powerpoint/2010/main" xmlns="" val="538220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3333CC"/>
                </a:solidFill>
              </a:rPr>
              <a:t>Sexual Orientation </a:t>
            </a:r>
            <a:endParaRPr lang="en-US" dirty="0">
              <a:solidFill>
                <a:srgbClr val="3333CC"/>
              </a:solidFill>
            </a:endParaRPr>
          </a:p>
        </p:txBody>
      </p:sp>
      <p:graphicFrame>
        <p:nvGraphicFramePr>
          <p:cNvPr id="4" name="Content Placeholder 3"/>
          <p:cNvGraphicFramePr>
            <a:graphicFrameLocks noGrp="1"/>
          </p:cNvGraphicFramePr>
          <p:nvPr>
            <p:ph idx="1"/>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146258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86" y="1094468"/>
            <a:ext cx="10515600" cy="1325563"/>
          </a:xfrm>
        </p:spPr>
        <p:txBody>
          <a:bodyPr>
            <a:normAutofit/>
          </a:bodyPr>
          <a:lstStyle/>
          <a:p>
            <a:pPr algn="ctr"/>
            <a:r>
              <a:rPr lang="en-US" dirty="0" smtClean="0">
                <a:solidFill>
                  <a:srgbClr val="3333CC"/>
                </a:solidFill>
              </a:rPr>
              <a:t>GM &amp; GF scale scores from MMPI-2</a:t>
            </a:r>
            <a:endParaRPr lang="en-US" dirty="0">
              <a:solidFill>
                <a:srgbClr val="3333CC"/>
              </a:solidFill>
            </a:endParaRPr>
          </a:p>
        </p:txBody>
      </p:sp>
      <p:graphicFrame>
        <p:nvGraphicFramePr>
          <p:cNvPr id="4" name="Content Placeholder 3"/>
          <p:cNvGraphicFramePr>
            <a:graphicFrameLocks noGrp="1"/>
          </p:cNvGraphicFramePr>
          <p:nvPr>
            <p:ph idx="1"/>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929220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673029" y="632411"/>
            <a:ext cx="7264797" cy="5811838"/>
          </a:xfrm>
        </p:spPr>
      </p:pic>
    </p:spTree>
    <p:extLst>
      <p:ext uri="{BB962C8B-B14F-4D97-AF65-F5344CB8AC3E}">
        <p14:creationId xmlns:p14="http://schemas.microsoft.com/office/powerpoint/2010/main" xmlns="" val="306051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737981" y="871563"/>
            <a:ext cx="8716038" cy="5003006"/>
          </a:xfrm>
        </p:spPr>
      </p:pic>
    </p:spTree>
    <p:extLst>
      <p:ext uri="{BB962C8B-B14F-4D97-AF65-F5344CB8AC3E}">
        <p14:creationId xmlns:p14="http://schemas.microsoft.com/office/powerpoint/2010/main" xmlns="" val="3541999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Recommended structure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CC00CC"/>
                </a:solidFill>
              </a:rPr>
              <a:t>IV. Subjects </a:t>
            </a:r>
          </a:p>
          <a:p>
            <a:r>
              <a:rPr lang="en-US" dirty="0" smtClean="0">
                <a:solidFill>
                  <a:srgbClr val="3333CC"/>
                </a:solidFill>
              </a:rPr>
              <a:t> A. Inclusion criteria </a:t>
            </a:r>
          </a:p>
          <a:p>
            <a:r>
              <a:rPr lang="en-US" dirty="0" smtClean="0">
                <a:solidFill>
                  <a:srgbClr val="3333CC"/>
                </a:solidFill>
              </a:rPr>
              <a:t> B. Exclusion criteria </a:t>
            </a:r>
          </a:p>
          <a:p>
            <a:r>
              <a:rPr lang="en-US" dirty="0" smtClean="0">
                <a:solidFill>
                  <a:srgbClr val="3333CC"/>
                </a:solidFill>
              </a:rPr>
              <a:t> C. Sampling (number of centers, etc.) </a:t>
            </a:r>
          </a:p>
          <a:p>
            <a:endParaRPr lang="en-US" dirty="0" smtClean="0">
              <a:solidFill>
                <a:srgbClr val="3333CC"/>
              </a:solidFill>
            </a:endParaRPr>
          </a:p>
          <a:p>
            <a:pPr marL="0" indent="0">
              <a:buNone/>
            </a:pPr>
            <a:r>
              <a:rPr lang="en-US" dirty="0" smtClean="0">
                <a:solidFill>
                  <a:srgbClr val="CC00CC"/>
                </a:solidFill>
              </a:rPr>
              <a:t>V. Measurements </a:t>
            </a:r>
          </a:p>
          <a:p>
            <a:r>
              <a:rPr lang="en-US" dirty="0" smtClean="0">
                <a:solidFill>
                  <a:srgbClr val="3333CC"/>
                </a:solidFill>
              </a:rPr>
              <a:t> A. Predictor variables </a:t>
            </a:r>
          </a:p>
          <a:p>
            <a:r>
              <a:rPr lang="en-US" dirty="0" smtClean="0">
                <a:solidFill>
                  <a:srgbClr val="3333CC"/>
                </a:solidFill>
              </a:rPr>
              <a:t> B. Outcomes (including primary, secondary, others) </a:t>
            </a:r>
          </a:p>
          <a:p>
            <a:endParaRPr lang="en-US" dirty="0">
              <a:solidFill>
                <a:srgbClr val="3333CC"/>
              </a:solidFill>
            </a:endParaRPr>
          </a:p>
        </p:txBody>
      </p:sp>
    </p:spTree>
    <p:extLst>
      <p:ext uri="{BB962C8B-B14F-4D97-AF65-F5344CB8AC3E}">
        <p14:creationId xmlns:p14="http://schemas.microsoft.com/office/powerpoint/2010/main" xmlns="" val="28296614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Tables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3333CC"/>
                </a:solidFill>
              </a:rPr>
              <a:t>Use </a:t>
            </a:r>
            <a:r>
              <a:rPr lang="en-US" dirty="0">
                <a:solidFill>
                  <a:srgbClr val="3333CC"/>
                </a:solidFill>
              </a:rPr>
              <a:t>graphs rather than tables if possible</a:t>
            </a:r>
            <a:endParaRPr lang="en-US" dirty="0" smtClean="0">
              <a:solidFill>
                <a:srgbClr val="3333CC"/>
              </a:solidFill>
            </a:endParaRPr>
          </a:p>
          <a:p>
            <a:endParaRPr lang="en-US" dirty="0">
              <a:solidFill>
                <a:srgbClr val="3333CC"/>
              </a:solidFill>
            </a:endParaRPr>
          </a:p>
          <a:p>
            <a:r>
              <a:rPr lang="en-US" dirty="0" smtClean="0">
                <a:solidFill>
                  <a:srgbClr val="3333CC"/>
                </a:solidFill>
              </a:rPr>
              <a:t>In a separate slide.</a:t>
            </a:r>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865047546"/>
              </p:ext>
            </p:extLst>
          </p:nvPr>
        </p:nvGraphicFramePr>
        <p:xfrm>
          <a:off x="1660525" y="3702578"/>
          <a:ext cx="8128001" cy="2590800"/>
        </p:xfrm>
        <a:graphic>
          <a:graphicData uri="http://schemas.openxmlformats.org/drawingml/2006/table">
            <a:tbl>
              <a:tblPr firstRow="1" bandRow="1">
                <a:tableStyleId>{5C22544A-7EE6-4342-B048-85BDC9FD1C3A}</a:tableStyleId>
              </a:tblPr>
              <a:tblGrid>
                <a:gridCol w="1161143"/>
                <a:gridCol w="1161143"/>
                <a:gridCol w="1161143"/>
                <a:gridCol w="1161143"/>
                <a:gridCol w="1161143"/>
                <a:gridCol w="1161143"/>
                <a:gridCol w="1161143"/>
              </a:tblGrid>
              <a:tr h="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24802757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Illustrations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3333CC"/>
                </a:solidFill>
              </a:rPr>
              <a:t>Only when needed.</a:t>
            </a:r>
          </a:p>
          <a:p>
            <a:endParaRPr lang="en-US" dirty="0">
              <a:solidFill>
                <a:srgbClr val="3333CC"/>
              </a:solidFill>
            </a:endParaRPr>
          </a:p>
          <a:p>
            <a:r>
              <a:rPr lang="en-US" dirty="0" smtClean="0">
                <a:solidFill>
                  <a:srgbClr val="3333CC"/>
                </a:solidFill>
              </a:rPr>
              <a:t>Related to the message.</a:t>
            </a:r>
          </a:p>
          <a:p>
            <a:endParaRPr lang="en-US" dirty="0">
              <a:solidFill>
                <a:srgbClr val="3333CC"/>
              </a:solidFill>
            </a:endParaRPr>
          </a:p>
          <a:p>
            <a:r>
              <a:rPr lang="en-US" dirty="0" smtClean="0">
                <a:solidFill>
                  <a:srgbClr val="3333CC"/>
                </a:solidFill>
              </a:rPr>
              <a:t>Not for beauty!</a:t>
            </a:r>
          </a:p>
          <a:p>
            <a:endParaRPr lang="en-US" dirty="0">
              <a:solidFill>
                <a:srgbClr val="3333CC"/>
              </a:solidFill>
            </a:endParaRPr>
          </a:p>
          <a:p>
            <a:r>
              <a:rPr lang="en-US" dirty="0" smtClean="0">
                <a:solidFill>
                  <a:srgbClr val="3333CC"/>
                </a:solidFill>
              </a:rPr>
              <a:t>Clarity and resolution.</a:t>
            </a:r>
          </a:p>
          <a:p>
            <a:endParaRPr lang="en-US" dirty="0">
              <a:solidFill>
                <a:srgbClr val="3333CC"/>
              </a:solidFill>
            </a:endParaRPr>
          </a:p>
          <a:p>
            <a:r>
              <a:rPr lang="en-US" dirty="0" smtClean="0">
                <a:solidFill>
                  <a:srgbClr val="3333CC"/>
                </a:solidFill>
              </a:rPr>
              <a:t>Avoid fake pictures and distorted ones. </a:t>
            </a:r>
          </a:p>
        </p:txBody>
      </p:sp>
    </p:spTree>
    <p:extLst>
      <p:ext uri="{BB962C8B-B14F-4D97-AF65-F5344CB8AC3E}">
        <p14:creationId xmlns:p14="http://schemas.microsoft.com/office/powerpoint/2010/main" xmlns="" val="8245807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Commercialism </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a:solidFill>
                  <a:srgbClr val="3333CC"/>
                </a:solidFill>
              </a:rPr>
              <a:t>Avoid commercial reference unless mandatory.  </a:t>
            </a:r>
            <a:endParaRPr lang="en-US" dirty="0" smtClean="0">
              <a:solidFill>
                <a:srgbClr val="3333CC"/>
              </a:solidFill>
            </a:endParaRPr>
          </a:p>
          <a:p>
            <a:pPr algn="just"/>
            <a:endParaRPr lang="en-US" dirty="0" smtClean="0">
              <a:solidFill>
                <a:srgbClr val="3333CC"/>
              </a:solidFill>
            </a:endParaRPr>
          </a:p>
          <a:p>
            <a:pPr algn="just"/>
            <a:r>
              <a:rPr lang="en-US" dirty="0" smtClean="0">
                <a:solidFill>
                  <a:srgbClr val="3333CC"/>
                </a:solidFill>
              </a:rPr>
              <a:t>A </a:t>
            </a:r>
            <a:r>
              <a:rPr lang="en-US" dirty="0">
                <a:solidFill>
                  <a:srgbClr val="3333CC"/>
                </a:solidFill>
              </a:rPr>
              <a:t>logo or institutional identification should appear only on the first title slide.  </a:t>
            </a:r>
            <a:endParaRPr lang="en-US" dirty="0" smtClean="0">
              <a:solidFill>
                <a:srgbClr val="3333CC"/>
              </a:solidFill>
            </a:endParaRPr>
          </a:p>
          <a:p>
            <a:pPr algn="just"/>
            <a:endParaRPr lang="en-US" dirty="0" smtClean="0">
              <a:solidFill>
                <a:srgbClr val="3333CC"/>
              </a:solidFill>
            </a:endParaRPr>
          </a:p>
          <a:p>
            <a:pPr algn="just"/>
            <a:r>
              <a:rPr lang="en-US" dirty="0" smtClean="0">
                <a:solidFill>
                  <a:srgbClr val="3333CC"/>
                </a:solidFill>
              </a:rPr>
              <a:t>Do </a:t>
            </a:r>
            <a:r>
              <a:rPr lang="en-US" dirty="0">
                <a:solidFill>
                  <a:srgbClr val="3333CC"/>
                </a:solidFill>
              </a:rPr>
              <a:t>not use such identification as a header on each slide.</a:t>
            </a:r>
          </a:p>
        </p:txBody>
      </p:sp>
    </p:spTree>
    <p:extLst>
      <p:ext uri="{BB962C8B-B14F-4D97-AF65-F5344CB8AC3E}">
        <p14:creationId xmlns:p14="http://schemas.microsoft.com/office/powerpoint/2010/main" xmlns="" val="42076762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Animations </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solidFill>
                  <a:srgbClr val="0000CC"/>
                </a:solidFill>
              </a:rPr>
              <a:t>May be attractive and makes your slides outstanding, but may be boring!</a:t>
            </a:r>
          </a:p>
          <a:p>
            <a:pPr algn="just"/>
            <a:endParaRPr lang="en-US" dirty="0">
              <a:solidFill>
                <a:srgbClr val="0000CC"/>
              </a:solidFill>
            </a:endParaRPr>
          </a:p>
          <a:p>
            <a:pPr algn="just"/>
            <a:r>
              <a:rPr lang="en-US" dirty="0" smtClean="0">
                <a:solidFill>
                  <a:srgbClr val="0000CC"/>
                </a:solidFill>
              </a:rPr>
              <a:t>This is an academic journal club, not a show!</a:t>
            </a:r>
          </a:p>
          <a:p>
            <a:pPr algn="just"/>
            <a:endParaRPr lang="en-US" dirty="0">
              <a:solidFill>
                <a:srgbClr val="0000CC"/>
              </a:solidFill>
            </a:endParaRPr>
          </a:p>
          <a:p>
            <a:pPr algn="just"/>
            <a:r>
              <a:rPr lang="en-US" dirty="0" smtClean="0">
                <a:solidFill>
                  <a:srgbClr val="0000CC"/>
                </a:solidFill>
              </a:rPr>
              <a:t>Use one type of animation all through the presentation.</a:t>
            </a:r>
          </a:p>
          <a:p>
            <a:pPr algn="just"/>
            <a:endParaRPr lang="en-US" dirty="0">
              <a:solidFill>
                <a:srgbClr val="0000CC"/>
              </a:solidFill>
            </a:endParaRPr>
          </a:p>
          <a:p>
            <a:pPr algn="just"/>
            <a:r>
              <a:rPr lang="en-US" dirty="0" smtClean="0">
                <a:solidFill>
                  <a:srgbClr val="0000CC"/>
                </a:solidFill>
              </a:rPr>
              <a:t>More than one type can be distracting. </a:t>
            </a:r>
          </a:p>
          <a:p>
            <a:pPr algn="just"/>
            <a:endParaRPr lang="en-US" dirty="0">
              <a:solidFill>
                <a:srgbClr val="0000CC"/>
              </a:solidFill>
            </a:endParaRPr>
          </a:p>
          <a:p>
            <a:pPr algn="just" fontAlgn="base"/>
            <a:r>
              <a:rPr lang="en-US" dirty="0" smtClean="0">
                <a:solidFill>
                  <a:srgbClr val="0000CC"/>
                </a:solidFill>
              </a:rPr>
              <a:t>Dissolves</a:t>
            </a:r>
            <a:r>
              <a:rPr lang="en-US" dirty="0">
                <a:solidFill>
                  <a:srgbClr val="0000CC"/>
                </a:solidFill>
              </a:rPr>
              <a:t>, blinds and fly-ins distract the audience from your message</a:t>
            </a:r>
            <a:r>
              <a:rPr lang="en-US" dirty="0" smtClean="0">
                <a:solidFill>
                  <a:srgbClr val="0000CC"/>
                </a:solidFill>
              </a:rPr>
              <a:t>.</a:t>
            </a:r>
          </a:p>
          <a:p>
            <a:pPr algn="just" fontAlgn="base"/>
            <a:endParaRPr lang="en-US" dirty="0">
              <a:solidFill>
                <a:srgbClr val="0000CC"/>
              </a:solidFill>
            </a:endParaRPr>
          </a:p>
          <a:p>
            <a:pPr algn="just" fontAlgn="base"/>
            <a:r>
              <a:rPr lang="en-US" dirty="0">
                <a:solidFill>
                  <a:srgbClr val="0000CC"/>
                </a:solidFill>
              </a:rPr>
              <a:t>The only sound your audience should hear is your voice or other audio content; turn off sound effects on any animations you choose to use.</a:t>
            </a:r>
          </a:p>
          <a:p>
            <a:pPr algn="just"/>
            <a:endParaRPr lang="en-US" dirty="0" smtClean="0">
              <a:solidFill>
                <a:srgbClr val="3333CC"/>
              </a:solidFill>
            </a:endParaRPr>
          </a:p>
          <a:p>
            <a:pPr algn="just"/>
            <a:endParaRPr lang="en-US" dirty="0"/>
          </a:p>
          <a:p>
            <a:pPr algn="just"/>
            <a:endParaRPr lang="en-US" dirty="0"/>
          </a:p>
        </p:txBody>
      </p:sp>
    </p:spTree>
    <p:extLst>
      <p:ext uri="{BB962C8B-B14F-4D97-AF65-F5344CB8AC3E}">
        <p14:creationId xmlns:p14="http://schemas.microsoft.com/office/powerpoint/2010/main" xmlns="" val="29547893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Writing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3333CC"/>
                </a:solidFill>
              </a:rPr>
              <a:t>Be careful of your writing style. </a:t>
            </a:r>
          </a:p>
          <a:p>
            <a:endParaRPr lang="en-US" dirty="0" smtClean="0"/>
          </a:p>
          <a:p>
            <a:pPr>
              <a:buFont typeface="Wingdings" panose="05000000000000000000" pitchFamily="2" charset="2"/>
              <a:buChar char="ü"/>
            </a:pPr>
            <a:r>
              <a:rPr lang="en-US" dirty="0" smtClean="0">
                <a:solidFill>
                  <a:srgbClr val="0000CC"/>
                </a:solidFill>
              </a:rPr>
              <a:t>Spelling and orthography </a:t>
            </a:r>
          </a:p>
          <a:p>
            <a:pPr>
              <a:buFont typeface="Wingdings" panose="05000000000000000000" pitchFamily="2" charset="2"/>
              <a:buChar char="ü"/>
            </a:pPr>
            <a:r>
              <a:rPr lang="en-US" dirty="0" smtClean="0">
                <a:solidFill>
                  <a:srgbClr val="0000CC"/>
                </a:solidFill>
              </a:rPr>
              <a:t>Grammar</a:t>
            </a:r>
          </a:p>
          <a:p>
            <a:pPr>
              <a:buFont typeface="Wingdings" panose="05000000000000000000" pitchFamily="2" charset="2"/>
              <a:buChar char="ü"/>
            </a:pPr>
            <a:r>
              <a:rPr lang="en-US" dirty="0" smtClean="0">
                <a:solidFill>
                  <a:srgbClr val="0000CC"/>
                </a:solidFill>
              </a:rPr>
              <a:t>Punctuation </a:t>
            </a:r>
          </a:p>
          <a:p>
            <a:pPr>
              <a:buFont typeface="Wingdings" panose="05000000000000000000" pitchFamily="2" charset="2"/>
              <a:buChar char="ü"/>
            </a:pPr>
            <a:r>
              <a:rPr lang="en-US" dirty="0" smtClean="0">
                <a:solidFill>
                  <a:srgbClr val="0000CC"/>
                </a:solidFill>
              </a:rPr>
              <a:t>Upper case and lower case letters </a:t>
            </a:r>
            <a:endParaRPr lang="en-US" dirty="0">
              <a:solidFill>
                <a:srgbClr val="0000CC"/>
              </a:solidFill>
            </a:endParaRPr>
          </a:p>
        </p:txBody>
      </p:sp>
    </p:spTree>
    <p:extLst>
      <p:ext uri="{BB962C8B-B14F-4D97-AF65-F5344CB8AC3E}">
        <p14:creationId xmlns:p14="http://schemas.microsoft.com/office/powerpoint/2010/main" xmlns="" val="32990366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Key points to effective presentation  </a:t>
            </a:r>
            <a:endParaRPr lang="en-US" dirty="0">
              <a:solidFill>
                <a:srgbClr val="FF0000"/>
              </a:solidFill>
            </a:endParaRPr>
          </a:p>
        </p:txBody>
      </p:sp>
      <p:sp>
        <p:nvSpPr>
          <p:cNvPr id="3" name="Content Placeholder 2"/>
          <p:cNvSpPr>
            <a:spLocks noGrp="1"/>
          </p:cNvSpPr>
          <p:nvPr>
            <p:ph idx="1"/>
          </p:nvPr>
        </p:nvSpPr>
        <p:spPr>
          <a:xfrm>
            <a:off x="838200" y="1825624"/>
            <a:ext cx="10515600" cy="4556125"/>
          </a:xfrm>
        </p:spPr>
        <p:txBody>
          <a:bodyPr>
            <a:normAutofit fontScale="92500" lnSpcReduction="10000"/>
          </a:bodyPr>
          <a:lstStyle/>
          <a:p>
            <a:r>
              <a:rPr lang="en-US" dirty="0" smtClean="0">
                <a:solidFill>
                  <a:srgbClr val="3333CC"/>
                </a:solidFill>
              </a:rPr>
              <a:t>Be yourself!</a:t>
            </a:r>
          </a:p>
          <a:p>
            <a:endParaRPr lang="en-US" dirty="0">
              <a:solidFill>
                <a:srgbClr val="3333CC"/>
              </a:solidFill>
            </a:endParaRPr>
          </a:p>
          <a:p>
            <a:r>
              <a:rPr lang="en-US" dirty="0">
                <a:solidFill>
                  <a:srgbClr val="3333CC"/>
                </a:solidFill>
              </a:rPr>
              <a:t>All presentations should tell a narrative that includes a beginning middle, and end. </a:t>
            </a:r>
            <a:r>
              <a:rPr lang="en-US" dirty="0" smtClean="0">
                <a:solidFill>
                  <a:srgbClr val="3333CC"/>
                </a:solidFill>
              </a:rPr>
              <a:t>You are a narrator. </a:t>
            </a:r>
            <a:endParaRPr lang="fa-IR" dirty="0" smtClean="0">
              <a:solidFill>
                <a:srgbClr val="3333CC"/>
              </a:solidFill>
            </a:endParaRPr>
          </a:p>
          <a:p>
            <a:endParaRPr lang="fa-IR" dirty="0">
              <a:solidFill>
                <a:srgbClr val="3333CC"/>
              </a:solidFill>
            </a:endParaRPr>
          </a:p>
          <a:p>
            <a:r>
              <a:rPr lang="en-US" dirty="0" smtClean="0">
                <a:solidFill>
                  <a:srgbClr val="3333CC"/>
                </a:solidFill>
              </a:rPr>
              <a:t>Do not read your slides.</a:t>
            </a:r>
          </a:p>
          <a:p>
            <a:endParaRPr lang="en-US" dirty="0">
              <a:solidFill>
                <a:srgbClr val="3333CC"/>
              </a:solidFill>
            </a:endParaRPr>
          </a:p>
          <a:p>
            <a:r>
              <a:rPr lang="en-US" dirty="0" smtClean="0">
                <a:solidFill>
                  <a:srgbClr val="3333CC"/>
                </a:solidFill>
              </a:rPr>
              <a:t>Do not use many slides.</a:t>
            </a:r>
          </a:p>
          <a:p>
            <a:endParaRPr lang="en-US" dirty="0">
              <a:solidFill>
                <a:srgbClr val="3333CC"/>
              </a:solidFill>
            </a:endParaRPr>
          </a:p>
          <a:p>
            <a:r>
              <a:rPr lang="en-US" dirty="0" smtClean="0">
                <a:solidFill>
                  <a:srgbClr val="3333CC"/>
                </a:solidFill>
              </a:rPr>
              <a:t>Do not use many gimmicks.</a:t>
            </a:r>
          </a:p>
          <a:p>
            <a:endParaRPr lang="en-US" dirty="0">
              <a:solidFill>
                <a:srgbClr val="3333CC"/>
              </a:solidFill>
            </a:endParaRPr>
          </a:p>
          <a:p>
            <a:endParaRPr lang="en-US" dirty="0"/>
          </a:p>
          <a:p>
            <a:endParaRPr lang="en-US" dirty="0"/>
          </a:p>
        </p:txBody>
      </p:sp>
    </p:spTree>
    <p:extLst>
      <p:ext uri="{BB962C8B-B14F-4D97-AF65-F5344CB8AC3E}">
        <p14:creationId xmlns:p14="http://schemas.microsoft.com/office/powerpoint/2010/main" xmlns="" val="37254805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Key points to effective presentation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3333CC"/>
                </a:solidFill>
              </a:rPr>
              <a:t>Be sure your slides are shown as you designed (for example fonts).</a:t>
            </a:r>
          </a:p>
          <a:p>
            <a:endParaRPr lang="en-US" dirty="0">
              <a:solidFill>
                <a:srgbClr val="3333CC"/>
              </a:solidFill>
            </a:endParaRPr>
          </a:p>
          <a:p>
            <a:r>
              <a:rPr lang="en-US" dirty="0" smtClean="0">
                <a:solidFill>
                  <a:srgbClr val="3333CC"/>
                </a:solidFill>
              </a:rPr>
              <a:t>Do not wave your pointer all over the slide.</a:t>
            </a:r>
          </a:p>
          <a:p>
            <a:endParaRPr lang="en-US" dirty="0">
              <a:solidFill>
                <a:srgbClr val="3333CC"/>
              </a:solidFill>
            </a:endParaRPr>
          </a:p>
          <a:p>
            <a:r>
              <a:rPr lang="en-US" dirty="0" smtClean="0">
                <a:solidFill>
                  <a:srgbClr val="3333CC"/>
                </a:solidFill>
              </a:rPr>
              <a:t>Do not talk to the screen.</a:t>
            </a:r>
          </a:p>
          <a:p>
            <a:endParaRPr lang="en-US" dirty="0">
              <a:solidFill>
                <a:srgbClr val="3333CC"/>
              </a:solidFill>
            </a:endParaRPr>
          </a:p>
          <a:p>
            <a:r>
              <a:rPr lang="en-US" dirty="0" smtClean="0">
                <a:solidFill>
                  <a:srgbClr val="3333CC"/>
                </a:solidFill>
              </a:rPr>
              <a:t>Do face the audience and make eye contact. </a:t>
            </a:r>
          </a:p>
          <a:p>
            <a:endParaRPr lang="en-US" dirty="0">
              <a:solidFill>
                <a:srgbClr val="3333CC"/>
              </a:solidFill>
            </a:endParaRPr>
          </a:p>
          <a:p>
            <a:r>
              <a:rPr lang="en-US" dirty="0" smtClean="0">
                <a:solidFill>
                  <a:srgbClr val="3333CC"/>
                </a:solidFill>
              </a:rPr>
              <a:t>Do show enthusiasm and vary the tone of your voice. </a:t>
            </a:r>
          </a:p>
          <a:p>
            <a:endParaRPr lang="en-US" dirty="0">
              <a:solidFill>
                <a:srgbClr val="3333CC"/>
              </a:solidFill>
            </a:endParaRPr>
          </a:p>
          <a:p>
            <a:endParaRPr lang="en-US" dirty="0" smtClean="0">
              <a:solidFill>
                <a:srgbClr val="3333CC"/>
              </a:solidFill>
            </a:endParaRPr>
          </a:p>
          <a:p>
            <a:endParaRPr lang="en-US" dirty="0"/>
          </a:p>
          <a:p>
            <a:endParaRPr lang="en-US" dirty="0"/>
          </a:p>
        </p:txBody>
      </p:sp>
    </p:spTree>
    <p:extLst>
      <p:ext uri="{BB962C8B-B14F-4D97-AF65-F5344CB8AC3E}">
        <p14:creationId xmlns:p14="http://schemas.microsoft.com/office/powerpoint/2010/main" xmlns="" val="24331050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Key points to effective presentation </a:t>
            </a:r>
            <a:endParaRPr lang="en-US" dirty="0"/>
          </a:p>
        </p:txBody>
      </p:sp>
      <p:sp>
        <p:nvSpPr>
          <p:cNvPr id="3" name="Content Placeholder 2"/>
          <p:cNvSpPr>
            <a:spLocks noGrp="1"/>
          </p:cNvSpPr>
          <p:nvPr>
            <p:ph idx="1"/>
          </p:nvPr>
        </p:nvSpPr>
        <p:spPr/>
        <p:txBody>
          <a:bodyPr>
            <a:normAutofit/>
          </a:bodyPr>
          <a:lstStyle/>
          <a:p>
            <a:r>
              <a:rPr lang="en-US" dirty="0" smtClean="0">
                <a:solidFill>
                  <a:srgbClr val="3333CC"/>
                </a:solidFill>
              </a:rPr>
              <a:t>Do practice beforehand.</a:t>
            </a:r>
          </a:p>
          <a:p>
            <a:endParaRPr lang="en-US" dirty="0">
              <a:solidFill>
                <a:srgbClr val="3333CC"/>
              </a:solidFill>
            </a:endParaRPr>
          </a:p>
          <a:p>
            <a:r>
              <a:rPr lang="en-US" dirty="0" smtClean="0">
                <a:solidFill>
                  <a:srgbClr val="3333CC"/>
                </a:solidFill>
              </a:rPr>
              <a:t>Follow for feedbacks.</a:t>
            </a:r>
          </a:p>
          <a:p>
            <a:endParaRPr lang="en-US" dirty="0">
              <a:solidFill>
                <a:srgbClr val="3333CC"/>
              </a:solidFill>
            </a:endParaRPr>
          </a:p>
          <a:p>
            <a:r>
              <a:rPr lang="en-US" dirty="0" smtClean="0">
                <a:solidFill>
                  <a:srgbClr val="3333CC"/>
                </a:solidFill>
              </a:rPr>
              <a:t>Check on the time that has been allotted to you. </a:t>
            </a:r>
          </a:p>
          <a:p>
            <a:endParaRPr lang="en-US" dirty="0">
              <a:solidFill>
                <a:srgbClr val="3333CC"/>
              </a:solidFill>
            </a:endParaRPr>
          </a:p>
          <a:p>
            <a:r>
              <a:rPr lang="en-US" dirty="0" smtClean="0">
                <a:solidFill>
                  <a:srgbClr val="3333CC"/>
                </a:solidFill>
              </a:rPr>
              <a:t>Be dignified, but not indigestible. </a:t>
            </a:r>
          </a:p>
          <a:p>
            <a:pPr marL="0" indent="0">
              <a:buNone/>
            </a:pPr>
            <a:endParaRPr lang="en-US" dirty="0" smtClean="0">
              <a:solidFill>
                <a:srgbClr val="3333CC"/>
              </a:solidFill>
            </a:endParaRPr>
          </a:p>
          <a:p>
            <a:endParaRPr lang="en-US" dirty="0">
              <a:solidFill>
                <a:srgbClr val="3333CC"/>
              </a:solidFill>
            </a:endParaRPr>
          </a:p>
        </p:txBody>
      </p:sp>
    </p:spTree>
    <p:extLst>
      <p:ext uri="{BB962C8B-B14F-4D97-AF65-F5344CB8AC3E}">
        <p14:creationId xmlns:p14="http://schemas.microsoft.com/office/powerpoint/2010/main" xmlns="" val="30463655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Key points to effective presentation </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3333CC"/>
                </a:solidFill>
              </a:rPr>
              <a:t>Do not pace up and down, but don’t be rigid. </a:t>
            </a:r>
          </a:p>
          <a:p>
            <a:endParaRPr lang="en-US" dirty="0">
              <a:solidFill>
                <a:srgbClr val="3333CC"/>
              </a:solidFill>
            </a:endParaRPr>
          </a:p>
          <a:p>
            <a:r>
              <a:rPr lang="en-US" dirty="0" smtClean="0">
                <a:solidFill>
                  <a:srgbClr val="3333CC"/>
                </a:solidFill>
              </a:rPr>
              <a:t>Think about the purpose of the presentation and the audience. </a:t>
            </a:r>
          </a:p>
          <a:p>
            <a:endParaRPr lang="en-US" dirty="0">
              <a:solidFill>
                <a:srgbClr val="3333CC"/>
              </a:solidFill>
            </a:endParaRPr>
          </a:p>
          <a:p>
            <a:r>
              <a:rPr lang="en-US" dirty="0" smtClean="0">
                <a:solidFill>
                  <a:srgbClr val="3333CC"/>
                </a:solidFill>
              </a:rPr>
              <a:t>Do not assume the audience will all be experts. </a:t>
            </a:r>
          </a:p>
          <a:p>
            <a:endParaRPr lang="en-US" dirty="0">
              <a:solidFill>
                <a:srgbClr val="3333CC"/>
              </a:solidFill>
            </a:endParaRPr>
          </a:p>
          <a:p>
            <a:r>
              <a:rPr lang="en-US" dirty="0" smtClean="0">
                <a:solidFill>
                  <a:srgbClr val="3333CC"/>
                </a:solidFill>
              </a:rPr>
              <a:t>Never underestimate your audience.</a:t>
            </a:r>
          </a:p>
          <a:p>
            <a:endParaRPr lang="en-US" dirty="0">
              <a:solidFill>
                <a:srgbClr val="3333CC"/>
              </a:solidFill>
            </a:endParaRPr>
          </a:p>
          <a:p>
            <a:r>
              <a:rPr lang="en-US" dirty="0" smtClean="0">
                <a:solidFill>
                  <a:srgbClr val="3333CC"/>
                </a:solidFill>
              </a:rPr>
              <a:t>How big is the room?</a:t>
            </a:r>
          </a:p>
          <a:p>
            <a:endParaRPr lang="en-US" dirty="0" smtClean="0">
              <a:solidFill>
                <a:srgbClr val="3333CC"/>
              </a:solidFill>
            </a:endParaRPr>
          </a:p>
          <a:p>
            <a:endParaRPr lang="en-US" dirty="0"/>
          </a:p>
        </p:txBody>
      </p:sp>
    </p:spTree>
    <p:extLst>
      <p:ext uri="{BB962C8B-B14F-4D97-AF65-F5344CB8AC3E}">
        <p14:creationId xmlns:p14="http://schemas.microsoft.com/office/powerpoint/2010/main" xmlns="" val="1739243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Recommended structure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CC00CC"/>
                </a:solidFill>
              </a:rPr>
              <a:t>VI. Follow-up </a:t>
            </a:r>
          </a:p>
          <a:p>
            <a:r>
              <a:rPr lang="en-US" dirty="0" smtClean="0">
                <a:solidFill>
                  <a:srgbClr val="3333CC"/>
                </a:solidFill>
              </a:rPr>
              <a:t> How often and how long </a:t>
            </a:r>
          </a:p>
          <a:p>
            <a:endParaRPr lang="en-US" dirty="0" smtClean="0">
              <a:solidFill>
                <a:srgbClr val="3333CC"/>
              </a:solidFill>
            </a:endParaRPr>
          </a:p>
          <a:p>
            <a:pPr marL="0" indent="0">
              <a:buNone/>
            </a:pPr>
            <a:r>
              <a:rPr lang="en-US" dirty="0" smtClean="0">
                <a:solidFill>
                  <a:srgbClr val="CC00CC"/>
                </a:solidFill>
              </a:rPr>
              <a:t>VII. Analysis </a:t>
            </a:r>
          </a:p>
          <a:p>
            <a:r>
              <a:rPr lang="en-US" dirty="0" smtClean="0">
                <a:solidFill>
                  <a:srgbClr val="3333CC"/>
                </a:solidFill>
              </a:rPr>
              <a:t> (e.g., logistic regression; intent-to-treat) </a:t>
            </a:r>
          </a:p>
          <a:p>
            <a:endParaRPr lang="en-US" dirty="0" smtClean="0">
              <a:solidFill>
                <a:srgbClr val="3333CC"/>
              </a:solidFill>
            </a:endParaRPr>
          </a:p>
          <a:p>
            <a:pPr marL="0" indent="0">
              <a:buNone/>
            </a:pPr>
            <a:r>
              <a:rPr lang="en-US" dirty="0" smtClean="0">
                <a:solidFill>
                  <a:srgbClr val="CC00CC"/>
                </a:solidFill>
              </a:rPr>
              <a:t>VIII. Findings </a:t>
            </a:r>
          </a:p>
          <a:p>
            <a:r>
              <a:rPr lang="en-US" dirty="0" smtClean="0">
                <a:solidFill>
                  <a:srgbClr val="3333CC"/>
                </a:solidFill>
              </a:rPr>
              <a:t> Tables, graphs </a:t>
            </a:r>
          </a:p>
          <a:p>
            <a:r>
              <a:rPr lang="en-US" dirty="0" smtClean="0">
                <a:solidFill>
                  <a:srgbClr val="3333CC"/>
                </a:solidFill>
              </a:rPr>
              <a:t> Highlight key results</a:t>
            </a:r>
          </a:p>
          <a:p>
            <a:endParaRPr lang="en-US" dirty="0">
              <a:solidFill>
                <a:srgbClr val="3333CC"/>
              </a:solidFill>
            </a:endParaRPr>
          </a:p>
        </p:txBody>
      </p:sp>
    </p:spTree>
    <p:extLst>
      <p:ext uri="{BB962C8B-B14F-4D97-AF65-F5344CB8AC3E}">
        <p14:creationId xmlns:p14="http://schemas.microsoft.com/office/powerpoint/2010/main" xmlns="" val="1545691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Characteristics of a standard slide presentation</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0000CC"/>
                </a:solidFill>
              </a:rPr>
              <a:t>Fonts</a:t>
            </a:r>
          </a:p>
          <a:p>
            <a:r>
              <a:rPr lang="en-US" dirty="0" smtClean="0">
                <a:solidFill>
                  <a:srgbClr val="0000CC"/>
                </a:solidFill>
              </a:rPr>
              <a:t>Capitals</a:t>
            </a:r>
          </a:p>
          <a:p>
            <a:r>
              <a:rPr lang="en-US" dirty="0" smtClean="0">
                <a:solidFill>
                  <a:srgbClr val="0000CC"/>
                </a:solidFill>
              </a:rPr>
              <a:t>Italics</a:t>
            </a:r>
          </a:p>
          <a:p>
            <a:r>
              <a:rPr lang="en-US" dirty="0" smtClean="0">
                <a:solidFill>
                  <a:srgbClr val="0000CC"/>
                </a:solidFill>
              </a:rPr>
              <a:t>Background</a:t>
            </a:r>
          </a:p>
          <a:p>
            <a:r>
              <a:rPr lang="en-US" dirty="0" smtClean="0">
                <a:solidFill>
                  <a:srgbClr val="0000CC"/>
                </a:solidFill>
              </a:rPr>
              <a:t>Colors</a:t>
            </a:r>
          </a:p>
          <a:p>
            <a:r>
              <a:rPr lang="en-US" dirty="0" smtClean="0">
                <a:solidFill>
                  <a:srgbClr val="0000CC"/>
                </a:solidFill>
              </a:rPr>
              <a:t>Graphs &amp; Charts</a:t>
            </a:r>
          </a:p>
          <a:p>
            <a:r>
              <a:rPr lang="en-US" dirty="0" smtClean="0">
                <a:solidFill>
                  <a:srgbClr val="0000CC"/>
                </a:solidFill>
              </a:rPr>
              <a:t>Tables</a:t>
            </a:r>
          </a:p>
          <a:p>
            <a:r>
              <a:rPr lang="en-US" dirty="0" smtClean="0">
                <a:solidFill>
                  <a:srgbClr val="0000CC"/>
                </a:solidFill>
              </a:rPr>
              <a:t>Bullets</a:t>
            </a:r>
          </a:p>
          <a:p>
            <a:r>
              <a:rPr lang="en-US" dirty="0" smtClean="0">
                <a:solidFill>
                  <a:srgbClr val="0000CC"/>
                </a:solidFill>
              </a:rPr>
              <a:t>Animation</a:t>
            </a:r>
          </a:p>
          <a:p>
            <a:r>
              <a:rPr lang="en-US" dirty="0" smtClean="0">
                <a:solidFill>
                  <a:srgbClr val="0000CC"/>
                </a:solidFill>
              </a:rPr>
              <a:t>Number of slides</a:t>
            </a:r>
          </a:p>
          <a:p>
            <a:r>
              <a:rPr lang="en-US" dirty="0" smtClean="0">
                <a:solidFill>
                  <a:srgbClr val="0000CC"/>
                </a:solidFill>
              </a:rPr>
              <a:t>Dictation &amp; Grammar </a:t>
            </a:r>
          </a:p>
        </p:txBody>
      </p:sp>
    </p:spTree>
    <p:extLst>
      <p:ext uri="{BB962C8B-B14F-4D97-AF65-F5344CB8AC3E}">
        <p14:creationId xmlns:p14="http://schemas.microsoft.com/office/powerpoint/2010/main" xmlns="" val="1624868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Textual content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ü"/>
            </a:pPr>
            <a:r>
              <a:rPr lang="en-US" sz="3600" dirty="0" smtClean="0">
                <a:solidFill>
                  <a:srgbClr val="0000CC"/>
                </a:solidFill>
              </a:rPr>
              <a:t>Make text </a:t>
            </a:r>
            <a:r>
              <a:rPr lang="en-US" sz="3600" b="1" i="1" dirty="0" smtClean="0">
                <a:solidFill>
                  <a:srgbClr val="7030A0"/>
                </a:solidFill>
              </a:rPr>
              <a:t>short</a:t>
            </a:r>
            <a:r>
              <a:rPr lang="en-US" sz="3600" dirty="0" smtClean="0">
                <a:solidFill>
                  <a:srgbClr val="0000CC"/>
                </a:solidFill>
              </a:rPr>
              <a:t> and to the point.</a:t>
            </a:r>
          </a:p>
          <a:p>
            <a:pPr marL="0" indent="0">
              <a:buNone/>
            </a:pPr>
            <a:endParaRPr lang="en-US" sz="3600" dirty="0" smtClean="0">
              <a:solidFill>
                <a:srgbClr val="0000CC"/>
              </a:solidFill>
            </a:endParaRPr>
          </a:p>
          <a:p>
            <a:pPr>
              <a:buFont typeface="Wingdings" panose="05000000000000000000" pitchFamily="2" charset="2"/>
              <a:buChar char="ü"/>
            </a:pPr>
            <a:r>
              <a:rPr lang="en-US" sz="3600" dirty="0" smtClean="0">
                <a:solidFill>
                  <a:srgbClr val="0000CC"/>
                </a:solidFill>
              </a:rPr>
              <a:t>One </a:t>
            </a:r>
            <a:r>
              <a:rPr lang="en-US" sz="3600" i="1" dirty="0" smtClean="0">
                <a:solidFill>
                  <a:srgbClr val="7030A0"/>
                </a:solidFill>
              </a:rPr>
              <a:t>goal</a:t>
            </a:r>
            <a:r>
              <a:rPr lang="en-US" sz="3600" dirty="0" smtClean="0">
                <a:solidFill>
                  <a:srgbClr val="0000CC"/>
                </a:solidFill>
              </a:rPr>
              <a:t> or </a:t>
            </a:r>
            <a:r>
              <a:rPr lang="en-US" sz="3600" i="1" dirty="0" smtClean="0">
                <a:solidFill>
                  <a:srgbClr val="7030A0"/>
                </a:solidFill>
              </a:rPr>
              <a:t>idea</a:t>
            </a:r>
            <a:r>
              <a:rPr lang="en-US" sz="3600" dirty="0" smtClean="0">
                <a:solidFill>
                  <a:srgbClr val="0000CC"/>
                </a:solidFill>
              </a:rPr>
              <a:t> for each slide.</a:t>
            </a:r>
          </a:p>
          <a:p>
            <a:pPr marL="0" indent="0">
              <a:buNone/>
            </a:pPr>
            <a:endParaRPr lang="en-US" sz="3600" dirty="0" smtClean="0">
              <a:solidFill>
                <a:srgbClr val="0000CC"/>
              </a:solidFill>
            </a:endParaRPr>
          </a:p>
          <a:p>
            <a:pPr>
              <a:buFont typeface="Wingdings" panose="05000000000000000000" pitchFamily="2" charset="2"/>
              <a:buChar char="ü"/>
            </a:pPr>
            <a:r>
              <a:rPr lang="en-US" sz="3600" dirty="0" smtClean="0">
                <a:solidFill>
                  <a:srgbClr val="0000CC"/>
                </a:solidFill>
              </a:rPr>
              <a:t>Use only </a:t>
            </a:r>
            <a:r>
              <a:rPr lang="en-US" sz="3600" i="1" dirty="0" smtClean="0">
                <a:solidFill>
                  <a:srgbClr val="7030A0"/>
                </a:solidFill>
              </a:rPr>
              <a:t>key words </a:t>
            </a:r>
            <a:r>
              <a:rPr lang="en-US" sz="3600" dirty="0" smtClean="0">
                <a:solidFill>
                  <a:srgbClr val="0000CC"/>
                </a:solidFill>
              </a:rPr>
              <a:t>and </a:t>
            </a:r>
            <a:r>
              <a:rPr lang="en-US" sz="3600" i="1" dirty="0" smtClean="0">
                <a:solidFill>
                  <a:srgbClr val="7030A0"/>
                </a:solidFill>
              </a:rPr>
              <a:t>phrases</a:t>
            </a:r>
            <a:r>
              <a:rPr lang="en-US" sz="3600" dirty="0" smtClean="0">
                <a:solidFill>
                  <a:srgbClr val="0000CC"/>
                </a:solidFill>
              </a:rPr>
              <a:t>.</a:t>
            </a:r>
          </a:p>
          <a:p>
            <a:pPr marL="0" indent="0">
              <a:buNone/>
            </a:pPr>
            <a:endParaRPr lang="en-US" sz="3600" dirty="0" smtClean="0">
              <a:solidFill>
                <a:srgbClr val="0000CC"/>
              </a:solidFill>
            </a:endParaRPr>
          </a:p>
          <a:p>
            <a:pPr>
              <a:buClr>
                <a:srgbClr val="0000CC"/>
              </a:buClr>
              <a:buFont typeface="Wingdings" panose="05000000000000000000" pitchFamily="2" charset="2"/>
              <a:buChar char="ü"/>
            </a:pPr>
            <a:r>
              <a:rPr lang="en-US" sz="3600" b="1" i="1" dirty="0" smtClean="0">
                <a:solidFill>
                  <a:srgbClr val="7030A0"/>
                </a:solidFill>
              </a:rPr>
              <a:t>Highlight</a:t>
            </a:r>
            <a:r>
              <a:rPr lang="en-US" sz="3600" dirty="0" smtClean="0">
                <a:solidFill>
                  <a:srgbClr val="0000CC"/>
                </a:solidFill>
              </a:rPr>
              <a:t> the key points.</a:t>
            </a:r>
          </a:p>
          <a:p>
            <a:pPr>
              <a:buClr>
                <a:srgbClr val="0000CC"/>
              </a:buClr>
              <a:buFont typeface="Wingdings" panose="05000000000000000000" pitchFamily="2" charset="2"/>
              <a:buChar char="ü"/>
            </a:pPr>
            <a:endParaRPr lang="en-US" sz="3600" dirty="0">
              <a:solidFill>
                <a:srgbClr val="0000CC"/>
              </a:solidFill>
            </a:endParaRPr>
          </a:p>
          <a:p>
            <a:pPr>
              <a:buClr>
                <a:srgbClr val="0000CC"/>
              </a:buClr>
              <a:buFont typeface="Wingdings" panose="05000000000000000000" pitchFamily="2" charset="2"/>
              <a:buChar char="ü"/>
            </a:pPr>
            <a:r>
              <a:rPr lang="en-US" sz="3600" dirty="0" smtClean="0">
                <a:solidFill>
                  <a:srgbClr val="0000CC"/>
                </a:solidFill>
              </a:rPr>
              <a:t>Generously use </a:t>
            </a:r>
            <a:r>
              <a:rPr lang="en-US" sz="3600" dirty="0" smtClean="0">
                <a:solidFill>
                  <a:srgbClr val="7030A0"/>
                </a:solidFill>
              </a:rPr>
              <a:t>empty space</a:t>
            </a:r>
            <a:r>
              <a:rPr lang="en-US" sz="3600" dirty="0" smtClean="0">
                <a:solidFill>
                  <a:srgbClr val="0000CC"/>
                </a:solidFill>
              </a:rPr>
              <a:t>. </a:t>
            </a:r>
          </a:p>
          <a:p>
            <a:endParaRPr lang="en-US" dirty="0"/>
          </a:p>
        </p:txBody>
      </p:sp>
    </p:spTree>
    <p:extLst>
      <p:ext uri="{BB962C8B-B14F-4D97-AF65-F5344CB8AC3E}">
        <p14:creationId xmlns:p14="http://schemas.microsoft.com/office/powerpoint/2010/main" xmlns="" val="594676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Textual content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solidFill>
                  <a:srgbClr val="3333CC"/>
                </a:solidFill>
              </a:rPr>
              <a:t>Each slide should illustrate a single point or </a:t>
            </a:r>
            <a:r>
              <a:rPr lang="en-US" dirty="0" smtClean="0">
                <a:solidFill>
                  <a:srgbClr val="3333CC"/>
                </a:solidFill>
              </a:rPr>
              <a:t>idea. </a:t>
            </a:r>
          </a:p>
          <a:p>
            <a:pPr algn="just"/>
            <a:endParaRPr lang="en-US" dirty="0">
              <a:solidFill>
                <a:srgbClr val="3333CC"/>
              </a:solidFill>
            </a:endParaRPr>
          </a:p>
          <a:p>
            <a:pPr algn="just"/>
            <a:r>
              <a:rPr lang="en-US" dirty="0">
                <a:solidFill>
                  <a:srgbClr val="3333CC"/>
                </a:solidFill>
              </a:rPr>
              <a:t>Keep the data on slides simple.  </a:t>
            </a:r>
            <a:endParaRPr lang="en-US" dirty="0" smtClean="0">
              <a:solidFill>
                <a:srgbClr val="3333CC"/>
              </a:solidFill>
            </a:endParaRPr>
          </a:p>
          <a:p>
            <a:pPr algn="just"/>
            <a:r>
              <a:rPr lang="en-US" dirty="0" smtClean="0">
                <a:solidFill>
                  <a:srgbClr val="3333CC"/>
                </a:solidFill>
              </a:rPr>
              <a:t>Do not crowd the slide. </a:t>
            </a:r>
          </a:p>
          <a:p>
            <a:pPr algn="just"/>
            <a:endParaRPr lang="en-US" dirty="0" smtClean="0">
              <a:solidFill>
                <a:srgbClr val="3333CC"/>
              </a:solidFill>
            </a:endParaRPr>
          </a:p>
          <a:p>
            <a:pPr algn="just"/>
            <a:r>
              <a:rPr lang="en-US" dirty="0" smtClean="0">
                <a:solidFill>
                  <a:srgbClr val="3333CC"/>
                </a:solidFill>
              </a:rPr>
              <a:t>If </a:t>
            </a:r>
            <a:r>
              <a:rPr lang="en-US" dirty="0">
                <a:solidFill>
                  <a:srgbClr val="3333CC"/>
                </a:solidFill>
              </a:rPr>
              <a:t>you have a great deal of data, divide </a:t>
            </a:r>
            <a:r>
              <a:rPr lang="en-US" dirty="0" smtClean="0">
                <a:solidFill>
                  <a:srgbClr val="3333CC"/>
                </a:solidFill>
              </a:rPr>
              <a:t>them among </a:t>
            </a:r>
            <a:r>
              <a:rPr lang="en-US" dirty="0">
                <a:solidFill>
                  <a:srgbClr val="3333CC"/>
                </a:solidFill>
              </a:rPr>
              <a:t>several slides. </a:t>
            </a:r>
            <a:endParaRPr lang="en-US" dirty="0" smtClean="0">
              <a:solidFill>
                <a:srgbClr val="3333CC"/>
              </a:solidFill>
            </a:endParaRPr>
          </a:p>
          <a:p>
            <a:pPr marL="0" indent="0" algn="just">
              <a:buNone/>
            </a:pPr>
            <a:r>
              <a:rPr lang="en-US" dirty="0" smtClean="0">
                <a:solidFill>
                  <a:srgbClr val="3333CC"/>
                </a:solidFill>
              </a:rPr>
              <a:t> </a:t>
            </a:r>
          </a:p>
          <a:p>
            <a:pPr algn="just"/>
            <a:r>
              <a:rPr lang="en-US" dirty="0" smtClean="0">
                <a:solidFill>
                  <a:srgbClr val="3333CC"/>
                </a:solidFill>
              </a:rPr>
              <a:t>The </a:t>
            </a:r>
            <a:r>
              <a:rPr lang="en-US" dirty="0">
                <a:solidFill>
                  <a:srgbClr val="3333CC"/>
                </a:solidFill>
              </a:rPr>
              <a:t>content of a single slide should be easily comprehended in 20 seconds</a:t>
            </a:r>
            <a:r>
              <a:rPr lang="en-US" dirty="0" smtClean="0">
                <a:solidFill>
                  <a:srgbClr val="3333CC"/>
                </a:solidFill>
              </a:rPr>
              <a:t>.</a:t>
            </a:r>
          </a:p>
          <a:p>
            <a:pPr marL="0" indent="0" algn="just">
              <a:buNone/>
            </a:pPr>
            <a:r>
              <a:rPr lang="en-US" dirty="0">
                <a:solidFill>
                  <a:srgbClr val="3333CC"/>
                </a:solidFill>
              </a:rPr>
              <a:t>  </a:t>
            </a:r>
            <a:endParaRPr lang="en-US" dirty="0" smtClean="0">
              <a:solidFill>
                <a:srgbClr val="3333CC"/>
              </a:solidFill>
            </a:endParaRPr>
          </a:p>
          <a:p>
            <a:pPr algn="just"/>
            <a:r>
              <a:rPr lang="en-US" dirty="0" smtClean="0">
                <a:solidFill>
                  <a:srgbClr val="3333CC"/>
                </a:solidFill>
              </a:rPr>
              <a:t>Suggestion:</a:t>
            </a:r>
            <a:r>
              <a:rPr lang="en-US" dirty="0">
                <a:solidFill>
                  <a:srgbClr val="3333CC"/>
                </a:solidFill>
              </a:rPr>
              <a:t>  Seven lines per slide and seven words per line!</a:t>
            </a:r>
          </a:p>
          <a:p>
            <a:endParaRPr lang="en-US" dirty="0"/>
          </a:p>
        </p:txBody>
      </p:sp>
    </p:spTree>
    <p:extLst>
      <p:ext uri="{BB962C8B-B14F-4D97-AF65-F5344CB8AC3E}">
        <p14:creationId xmlns:p14="http://schemas.microsoft.com/office/powerpoint/2010/main" xmlns="" val="3108324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a:t>
            </a:r>
            <a:endParaRPr lang="en-US"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r>
              <a:rPr lang="en-US" dirty="0">
                <a:solidFill>
                  <a:srgbClr val="0000CC"/>
                </a:solidFill>
              </a:rPr>
              <a:t>ABSTRACT</a:t>
            </a:r>
          </a:p>
          <a:p>
            <a:r>
              <a:rPr lang="en-US" dirty="0">
                <a:solidFill>
                  <a:srgbClr val="0000CC"/>
                </a:solidFill>
              </a:rPr>
              <a:t>We examined the degree to which depressive symptoms, clinical staging of HIV disease, and neuropsychological</a:t>
            </a:r>
          </a:p>
          <a:p>
            <a:r>
              <a:rPr lang="en-US" dirty="0">
                <a:solidFill>
                  <a:srgbClr val="0000CC"/>
                </a:solidFill>
              </a:rPr>
              <a:t>(NP) functioning were related to neurocognitive complaints in HIV-infection. One hundred adults</a:t>
            </a:r>
          </a:p>
          <a:p>
            <a:r>
              <a:rPr lang="en-US" dirty="0">
                <a:solidFill>
                  <a:srgbClr val="0000CC"/>
                </a:solidFill>
              </a:rPr>
              <a:t>with HIV-infection (12 asymptomatic, 41 mildly symptomatic, and 47 with AIDS) were administered NP</a:t>
            </a:r>
          </a:p>
          <a:p>
            <a:r>
              <a:rPr lang="en-US" dirty="0">
                <a:solidFill>
                  <a:srgbClr val="0000CC"/>
                </a:solidFill>
              </a:rPr>
              <a:t>tests of attention and working memory, language, psychomotor speed, verbal memory, and conceptual</a:t>
            </a:r>
          </a:p>
          <a:p>
            <a:r>
              <a:rPr lang="en-US" dirty="0">
                <a:solidFill>
                  <a:srgbClr val="0000CC"/>
                </a:solidFill>
              </a:rPr>
              <a:t>problem-solving, the Beck Depression Inventory, and the Patient’s Assessment of Own Functioning Inventory</a:t>
            </a:r>
          </a:p>
          <a:p>
            <a:r>
              <a:rPr lang="fr-FR" dirty="0">
                <a:solidFill>
                  <a:srgbClr val="0000CC"/>
                </a:solidFill>
              </a:rPr>
              <a:t>(</a:t>
            </a:r>
            <a:r>
              <a:rPr lang="fr-FR" dirty="0" err="1">
                <a:solidFill>
                  <a:srgbClr val="0000CC"/>
                </a:solidFill>
              </a:rPr>
              <a:t>Chelune</a:t>
            </a:r>
            <a:r>
              <a:rPr lang="fr-FR" dirty="0">
                <a:solidFill>
                  <a:srgbClr val="0000CC"/>
                </a:solidFill>
              </a:rPr>
              <a:t>, </a:t>
            </a:r>
            <a:r>
              <a:rPr lang="fr-FR" dirty="0" err="1">
                <a:solidFill>
                  <a:srgbClr val="0000CC"/>
                </a:solidFill>
              </a:rPr>
              <a:t>Heaton</a:t>
            </a:r>
            <a:r>
              <a:rPr lang="fr-FR" dirty="0">
                <a:solidFill>
                  <a:srgbClr val="0000CC"/>
                </a:solidFill>
              </a:rPr>
              <a:t> &amp; </a:t>
            </a:r>
            <a:r>
              <a:rPr lang="fr-FR" dirty="0" err="1">
                <a:solidFill>
                  <a:srgbClr val="0000CC"/>
                </a:solidFill>
              </a:rPr>
              <a:t>Lehman</a:t>
            </a:r>
            <a:r>
              <a:rPr lang="fr-FR" dirty="0">
                <a:solidFill>
                  <a:srgbClr val="0000CC"/>
                </a:solidFill>
              </a:rPr>
              <a:t>, 1986), a subjective neurocognitive complaint questionnaire </a:t>
            </a:r>
            <a:r>
              <a:rPr lang="fr-FR" dirty="0" err="1">
                <a:solidFill>
                  <a:srgbClr val="0000CC"/>
                </a:solidFill>
              </a:rPr>
              <a:t>where</a:t>
            </a:r>
            <a:endParaRPr lang="fr-FR" dirty="0">
              <a:solidFill>
                <a:srgbClr val="0000CC"/>
              </a:solidFill>
            </a:endParaRPr>
          </a:p>
          <a:p>
            <a:r>
              <a:rPr lang="en-US" dirty="0">
                <a:solidFill>
                  <a:srgbClr val="0000CC"/>
                </a:solidFill>
              </a:rPr>
              <a:t>patients rated their problems with memory, language and communication, sensory-motor skills, and </a:t>
            </a:r>
            <a:r>
              <a:rPr lang="en-US" dirty="0" err="1">
                <a:solidFill>
                  <a:srgbClr val="0000CC"/>
                </a:solidFill>
              </a:rPr>
              <a:t>higherlevel</a:t>
            </a:r>
            <a:endParaRPr lang="en-US" dirty="0">
              <a:solidFill>
                <a:srgbClr val="0000CC"/>
              </a:solidFill>
            </a:endParaRPr>
          </a:p>
          <a:p>
            <a:r>
              <a:rPr lang="en-US" dirty="0">
                <a:solidFill>
                  <a:srgbClr val="0000CC"/>
                </a:solidFill>
              </a:rPr>
              <a:t>cognitive and intellectual functions. Neurocognitive complaints (regardless of specific type) were</a:t>
            </a:r>
          </a:p>
          <a:p>
            <a:r>
              <a:rPr lang="en-US" dirty="0">
                <a:solidFill>
                  <a:srgbClr val="0000CC"/>
                </a:solidFill>
              </a:rPr>
              <a:t>correlated significantly with depressive symptoms and with NP measures of attention and working memory,</a:t>
            </a:r>
          </a:p>
          <a:p>
            <a:r>
              <a:rPr lang="en-US" dirty="0">
                <a:solidFill>
                  <a:srgbClr val="0000CC"/>
                </a:solidFill>
              </a:rPr>
              <a:t>psychomotor skills, and learning efficiency. However, multiple regression analyses revealed that</a:t>
            </a:r>
          </a:p>
          <a:p>
            <a:r>
              <a:rPr lang="en-US" dirty="0">
                <a:solidFill>
                  <a:srgbClr val="0000CC"/>
                </a:solidFill>
              </a:rPr>
              <a:t>depressive symptoms accounted for the majority of variance explained in neurocognitive complaints with</a:t>
            </a:r>
          </a:p>
          <a:p>
            <a:r>
              <a:rPr lang="en-US" dirty="0">
                <a:solidFill>
                  <a:srgbClr val="0000CC"/>
                </a:solidFill>
              </a:rPr>
              <a:t>psychomotor efficiency generally predicting the remaining variance. Neurocognitive complaints did not</a:t>
            </a:r>
          </a:p>
          <a:p>
            <a:r>
              <a:rPr lang="en-US" dirty="0">
                <a:solidFill>
                  <a:srgbClr val="0000CC"/>
                </a:solidFill>
              </a:rPr>
              <a:t>differ according to HIV clinical staging.</a:t>
            </a:r>
          </a:p>
        </p:txBody>
      </p:sp>
    </p:spTree>
    <p:extLst>
      <p:ext uri="{BB962C8B-B14F-4D97-AF65-F5344CB8AC3E}">
        <p14:creationId xmlns:p14="http://schemas.microsoft.com/office/powerpoint/2010/main" xmlns="" val="4006301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TC103457452[[fn=Celestial]]</Template>
  <TotalTime>13073</TotalTime>
  <Words>3148</Words>
  <Application>Microsoft Office PowerPoint</Application>
  <PresentationFormat>Custom</PresentationFormat>
  <Paragraphs>350</Paragraphs>
  <Slides>48</Slides>
  <Notes>12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How To Present an Article in Journal Club</vt:lpstr>
      <vt:lpstr>Benefits of a journal club </vt:lpstr>
      <vt:lpstr>Recommended structure </vt:lpstr>
      <vt:lpstr>Recommended structure </vt:lpstr>
      <vt:lpstr>Recommended structure </vt:lpstr>
      <vt:lpstr>Characteristics of a standard slide presentation</vt:lpstr>
      <vt:lpstr>Textual content </vt:lpstr>
      <vt:lpstr>Textual content </vt:lpstr>
      <vt:lpstr>Example </vt:lpstr>
      <vt:lpstr>Example </vt:lpstr>
      <vt:lpstr>Example </vt:lpstr>
      <vt:lpstr>Example </vt:lpstr>
      <vt:lpstr>Don’t use “all word” slides!</vt:lpstr>
      <vt:lpstr>Content layout: consistency </vt:lpstr>
      <vt:lpstr>Example </vt:lpstr>
      <vt:lpstr>Readability </vt:lpstr>
      <vt:lpstr>Color </vt:lpstr>
      <vt:lpstr>Font color </vt:lpstr>
      <vt:lpstr>Close watch: Color blindness</vt:lpstr>
      <vt:lpstr>Close watch: Color blindness </vt:lpstr>
      <vt:lpstr>Recommended font styles:  Use a Sans Serif font </vt:lpstr>
      <vt:lpstr>Recommended font styles </vt:lpstr>
      <vt:lpstr>Not-recommended (examples)</vt:lpstr>
      <vt:lpstr>Recommended font styles </vt:lpstr>
      <vt:lpstr>Recommended font sizes</vt:lpstr>
      <vt:lpstr>Capitals </vt:lpstr>
      <vt:lpstr>Italic and bold fonts</vt:lpstr>
      <vt:lpstr>Bullet points</vt:lpstr>
      <vt:lpstr>Wingding شاد و پر سر و صدا</vt:lpstr>
      <vt:lpstr>Template </vt:lpstr>
      <vt:lpstr>Background </vt:lpstr>
      <vt:lpstr>Slide 32</vt:lpstr>
      <vt:lpstr>Slide 33</vt:lpstr>
      <vt:lpstr>Slide 34</vt:lpstr>
      <vt:lpstr>Graphs </vt:lpstr>
      <vt:lpstr>Sexual Orientation </vt:lpstr>
      <vt:lpstr>GM &amp; GF scale scores from MMPI-2</vt:lpstr>
      <vt:lpstr>Slide 38</vt:lpstr>
      <vt:lpstr>Slide 39</vt:lpstr>
      <vt:lpstr>Tables </vt:lpstr>
      <vt:lpstr>Illustrations </vt:lpstr>
      <vt:lpstr>Commercialism </vt:lpstr>
      <vt:lpstr>Animations </vt:lpstr>
      <vt:lpstr>Writing </vt:lpstr>
      <vt:lpstr>Key points to effective presentation  </vt:lpstr>
      <vt:lpstr>Key points to effective presentation  </vt:lpstr>
      <vt:lpstr>Key points to effective presentation </vt:lpstr>
      <vt:lpstr>Key points to effective presentation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Present an Article in Journal Club</dc:title>
  <dc:creator>Kaveh</dc:creator>
  <cp:lastModifiedBy>Shabani</cp:lastModifiedBy>
  <cp:revision>40</cp:revision>
  <dcterms:created xsi:type="dcterms:W3CDTF">2014-09-27T18:46:37Z</dcterms:created>
  <dcterms:modified xsi:type="dcterms:W3CDTF">2014-11-15T20:39:36Z</dcterms:modified>
</cp:coreProperties>
</file>