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5" r:id="rId6"/>
    <p:sldId id="270" r:id="rId7"/>
    <p:sldId id="271" r:id="rId8"/>
    <p:sldId id="272" r:id="rId9"/>
    <p:sldId id="257" r:id="rId10"/>
    <p:sldId id="273" r:id="rId11"/>
    <p:sldId id="262" r:id="rId12"/>
    <p:sldId id="276" r:id="rId13"/>
    <p:sldId id="263"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FF"/>
    <a:srgbClr val="800080"/>
    <a:srgbClr val="FFFF00"/>
    <a:srgbClr val="CC3300"/>
    <a:srgbClr val="99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88" d="100"/>
          <a:sy n="88" d="100"/>
        </p:scale>
        <p:origin x="-246"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5CD12C-7308-4F6C-8EAD-819D727E7ABF}"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BF45F-89A3-49AE-88C3-57FC75CC114F}" type="slidenum">
              <a:rPr lang="en-US" smtClean="0"/>
              <a:pPr/>
              <a:t>‹#›</a:t>
            </a:fld>
            <a:endParaRPr lang="en-US"/>
          </a:p>
        </p:txBody>
      </p:sp>
    </p:spTree>
    <p:extLst>
      <p:ext uri="{BB962C8B-B14F-4D97-AF65-F5344CB8AC3E}">
        <p14:creationId xmlns:p14="http://schemas.microsoft.com/office/powerpoint/2010/main" xmlns="" val="173419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CD12C-7308-4F6C-8EAD-819D727E7ABF}"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BF45F-89A3-49AE-88C3-57FC75CC114F}" type="slidenum">
              <a:rPr lang="en-US" smtClean="0"/>
              <a:pPr/>
              <a:t>‹#›</a:t>
            </a:fld>
            <a:endParaRPr lang="en-US"/>
          </a:p>
        </p:txBody>
      </p:sp>
    </p:spTree>
    <p:extLst>
      <p:ext uri="{BB962C8B-B14F-4D97-AF65-F5344CB8AC3E}">
        <p14:creationId xmlns:p14="http://schemas.microsoft.com/office/powerpoint/2010/main" xmlns="" val="26660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CD12C-7308-4F6C-8EAD-819D727E7ABF}"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BF45F-89A3-49AE-88C3-57FC75CC114F}" type="slidenum">
              <a:rPr lang="en-US" smtClean="0"/>
              <a:pPr/>
              <a:t>‹#›</a:t>
            </a:fld>
            <a:endParaRPr lang="en-US"/>
          </a:p>
        </p:txBody>
      </p:sp>
    </p:spTree>
    <p:extLst>
      <p:ext uri="{BB962C8B-B14F-4D97-AF65-F5344CB8AC3E}">
        <p14:creationId xmlns:p14="http://schemas.microsoft.com/office/powerpoint/2010/main" xmlns="" val="3519992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CD12C-7308-4F6C-8EAD-819D727E7ABF}"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BF45F-89A3-49AE-88C3-57FC75CC114F}" type="slidenum">
              <a:rPr lang="en-US" smtClean="0"/>
              <a:pPr/>
              <a:t>‹#›</a:t>
            </a:fld>
            <a:endParaRPr lang="en-US"/>
          </a:p>
        </p:txBody>
      </p:sp>
    </p:spTree>
    <p:extLst>
      <p:ext uri="{BB962C8B-B14F-4D97-AF65-F5344CB8AC3E}">
        <p14:creationId xmlns:p14="http://schemas.microsoft.com/office/powerpoint/2010/main" xmlns="" val="270085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CD12C-7308-4F6C-8EAD-819D727E7ABF}" type="datetimeFigureOut">
              <a:rPr lang="en-US" smtClean="0"/>
              <a:pPr/>
              <a:t>11/16/2014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BF45F-89A3-49AE-88C3-57FC75CC114F}" type="slidenum">
              <a:rPr lang="en-US" smtClean="0"/>
              <a:pPr/>
              <a:t>‹#›</a:t>
            </a:fld>
            <a:endParaRPr lang="en-US"/>
          </a:p>
        </p:txBody>
      </p:sp>
    </p:spTree>
    <p:extLst>
      <p:ext uri="{BB962C8B-B14F-4D97-AF65-F5344CB8AC3E}">
        <p14:creationId xmlns:p14="http://schemas.microsoft.com/office/powerpoint/2010/main" xmlns="" val="2349746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5CD12C-7308-4F6C-8EAD-819D727E7ABF}"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9BF45F-89A3-49AE-88C3-57FC75CC114F}" type="slidenum">
              <a:rPr lang="en-US" smtClean="0"/>
              <a:pPr/>
              <a:t>‹#›</a:t>
            </a:fld>
            <a:endParaRPr lang="en-US"/>
          </a:p>
        </p:txBody>
      </p:sp>
    </p:spTree>
    <p:extLst>
      <p:ext uri="{BB962C8B-B14F-4D97-AF65-F5344CB8AC3E}">
        <p14:creationId xmlns:p14="http://schemas.microsoft.com/office/powerpoint/2010/main" xmlns="" val="316639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5CD12C-7308-4F6C-8EAD-819D727E7ABF}" type="datetimeFigureOut">
              <a:rPr lang="en-US" smtClean="0"/>
              <a:pPr/>
              <a:t>11/16/2014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9BF45F-89A3-49AE-88C3-57FC75CC114F}" type="slidenum">
              <a:rPr lang="en-US" smtClean="0"/>
              <a:pPr/>
              <a:t>‹#›</a:t>
            </a:fld>
            <a:endParaRPr lang="en-US"/>
          </a:p>
        </p:txBody>
      </p:sp>
    </p:spTree>
    <p:extLst>
      <p:ext uri="{BB962C8B-B14F-4D97-AF65-F5344CB8AC3E}">
        <p14:creationId xmlns:p14="http://schemas.microsoft.com/office/powerpoint/2010/main" xmlns="" val="78143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5CD12C-7308-4F6C-8EAD-819D727E7ABF}" type="datetimeFigureOut">
              <a:rPr lang="en-US" smtClean="0"/>
              <a:pPr/>
              <a:t>11/16/2014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9BF45F-89A3-49AE-88C3-57FC75CC114F}" type="slidenum">
              <a:rPr lang="en-US" smtClean="0"/>
              <a:pPr/>
              <a:t>‹#›</a:t>
            </a:fld>
            <a:endParaRPr lang="en-US"/>
          </a:p>
        </p:txBody>
      </p:sp>
    </p:spTree>
    <p:extLst>
      <p:ext uri="{BB962C8B-B14F-4D97-AF65-F5344CB8AC3E}">
        <p14:creationId xmlns:p14="http://schemas.microsoft.com/office/powerpoint/2010/main" xmlns="" val="416160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CD12C-7308-4F6C-8EAD-819D727E7ABF}" type="datetimeFigureOut">
              <a:rPr lang="en-US" smtClean="0"/>
              <a:pPr/>
              <a:t>11/16/2014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9BF45F-89A3-49AE-88C3-57FC75CC114F}" type="slidenum">
              <a:rPr lang="en-US" smtClean="0"/>
              <a:pPr/>
              <a:t>‹#›</a:t>
            </a:fld>
            <a:endParaRPr lang="en-US"/>
          </a:p>
        </p:txBody>
      </p:sp>
    </p:spTree>
    <p:extLst>
      <p:ext uri="{BB962C8B-B14F-4D97-AF65-F5344CB8AC3E}">
        <p14:creationId xmlns:p14="http://schemas.microsoft.com/office/powerpoint/2010/main" xmlns="" val="3821832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CD12C-7308-4F6C-8EAD-819D727E7ABF}"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9BF45F-89A3-49AE-88C3-57FC75CC114F}" type="slidenum">
              <a:rPr lang="en-US" smtClean="0"/>
              <a:pPr/>
              <a:t>‹#›</a:t>
            </a:fld>
            <a:endParaRPr lang="en-US"/>
          </a:p>
        </p:txBody>
      </p:sp>
    </p:spTree>
    <p:extLst>
      <p:ext uri="{BB962C8B-B14F-4D97-AF65-F5344CB8AC3E}">
        <p14:creationId xmlns:p14="http://schemas.microsoft.com/office/powerpoint/2010/main" xmlns="" val="181036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CD12C-7308-4F6C-8EAD-819D727E7ABF}" type="datetimeFigureOut">
              <a:rPr lang="en-US" smtClean="0"/>
              <a:pPr/>
              <a:t>11/16/2014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9BF45F-89A3-49AE-88C3-57FC75CC114F}" type="slidenum">
              <a:rPr lang="en-US" smtClean="0"/>
              <a:pPr/>
              <a:t>‹#›</a:t>
            </a:fld>
            <a:endParaRPr lang="en-US"/>
          </a:p>
        </p:txBody>
      </p:sp>
    </p:spTree>
    <p:extLst>
      <p:ext uri="{BB962C8B-B14F-4D97-AF65-F5344CB8AC3E}">
        <p14:creationId xmlns:p14="http://schemas.microsoft.com/office/powerpoint/2010/main" xmlns="" val="9705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CD12C-7308-4F6C-8EAD-819D727E7ABF}" type="datetimeFigureOut">
              <a:rPr lang="en-US" smtClean="0"/>
              <a:pPr/>
              <a:t>11/16/2014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BF45F-89A3-49AE-88C3-57FC75CC114F}" type="slidenum">
              <a:rPr lang="en-US" smtClean="0"/>
              <a:pPr/>
              <a:t>‹#›</a:t>
            </a:fld>
            <a:endParaRPr lang="en-US"/>
          </a:p>
        </p:txBody>
      </p:sp>
    </p:spTree>
    <p:extLst>
      <p:ext uri="{BB962C8B-B14F-4D97-AF65-F5344CB8AC3E}">
        <p14:creationId xmlns:p14="http://schemas.microsoft.com/office/powerpoint/2010/main" xmlns="" val="2454143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572" y="1122363"/>
            <a:ext cx="11000936" cy="2387600"/>
          </a:xfrm>
        </p:spPr>
        <p:txBody>
          <a:bodyPr>
            <a:noAutofit/>
          </a:bodyPr>
          <a:lstStyle/>
          <a:p>
            <a:r>
              <a:rPr lang="en-US" sz="8000" b="1" dirty="0" smtClean="0">
                <a:solidFill>
                  <a:srgbClr val="FF0000"/>
                </a:solidFill>
              </a:rPr>
              <a:t>A Brief Review of </a:t>
            </a:r>
            <a:br>
              <a:rPr lang="en-US" sz="8000" b="1" dirty="0" smtClean="0">
                <a:solidFill>
                  <a:srgbClr val="FF0000"/>
                </a:solidFill>
              </a:rPr>
            </a:br>
            <a:r>
              <a:rPr lang="en-US" sz="8000" b="1" dirty="0" smtClean="0">
                <a:solidFill>
                  <a:srgbClr val="FF0000"/>
                </a:solidFill>
              </a:rPr>
              <a:t>Opioid Intoxication</a:t>
            </a:r>
            <a:endParaRPr lang="en-US" sz="8000" b="1" dirty="0">
              <a:solidFill>
                <a:srgbClr val="FF0000"/>
              </a:solidFill>
            </a:endParaRPr>
          </a:p>
        </p:txBody>
      </p:sp>
      <p:sp>
        <p:nvSpPr>
          <p:cNvPr id="3" name="Subtitle 2"/>
          <p:cNvSpPr>
            <a:spLocks noGrp="1"/>
          </p:cNvSpPr>
          <p:nvPr>
            <p:ph type="subTitle" idx="1"/>
          </p:nvPr>
        </p:nvSpPr>
        <p:spPr>
          <a:xfrm>
            <a:off x="534571" y="4727453"/>
            <a:ext cx="10846191" cy="1655762"/>
          </a:xfrm>
        </p:spPr>
        <p:txBody>
          <a:bodyPr>
            <a:noAutofit/>
          </a:bodyPr>
          <a:lstStyle/>
          <a:p>
            <a:r>
              <a:rPr lang="en-US" sz="4000" b="1" dirty="0" smtClean="0">
                <a:solidFill>
                  <a:srgbClr val="0000CC"/>
                </a:solidFill>
              </a:rPr>
              <a:t>By: Kaveh Alavi</a:t>
            </a:r>
          </a:p>
          <a:p>
            <a:r>
              <a:rPr lang="en-US" sz="4000" b="1" dirty="0" smtClean="0">
                <a:solidFill>
                  <a:srgbClr val="0000CC"/>
                </a:solidFill>
              </a:rPr>
              <a:t>Psychiatrist, Mental Health Research Center</a:t>
            </a:r>
            <a:endParaRPr lang="en-US" sz="4000" b="1" dirty="0">
              <a:solidFill>
                <a:srgbClr val="0000CC"/>
              </a:solidFill>
            </a:endParaRPr>
          </a:p>
        </p:txBody>
      </p:sp>
    </p:spTree>
    <p:extLst>
      <p:ext uri="{BB962C8B-B14F-4D97-AF65-F5344CB8AC3E}">
        <p14:creationId xmlns:p14="http://schemas.microsoft.com/office/powerpoint/2010/main" xmlns="" val="2337160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Opioid intoxication: Treatment with naloxone </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solidFill>
                  <a:srgbClr val="0000CC"/>
                </a:solidFill>
              </a:rPr>
              <a:t>Partial response: mixed overdose, hypoglycemia, head trauma, Wernicke’s encephalopathy, hypoxia or post-hypoxic encephalopathy.</a:t>
            </a:r>
          </a:p>
          <a:p>
            <a:pPr marL="0" indent="0" algn="just">
              <a:buNone/>
            </a:pPr>
            <a:r>
              <a:rPr lang="en-US" dirty="0" smtClean="0">
                <a:solidFill>
                  <a:srgbClr val="0000CC"/>
                </a:solidFill>
              </a:rPr>
              <a:t> </a:t>
            </a:r>
          </a:p>
          <a:p>
            <a:pPr algn="just"/>
            <a:r>
              <a:rPr lang="en-US" dirty="0" smtClean="0">
                <a:solidFill>
                  <a:srgbClr val="002060"/>
                </a:solidFill>
              </a:rPr>
              <a:t>In the past it was thought that if no response was observed after administering naloxone (</a:t>
            </a:r>
            <a:r>
              <a:rPr lang="en-US" dirty="0" smtClean="0">
                <a:solidFill>
                  <a:srgbClr val="FF0000"/>
                </a:solidFill>
              </a:rPr>
              <a:t>~10 mg</a:t>
            </a:r>
            <a:r>
              <a:rPr lang="en-US" dirty="0" smtClean="0">
                <a:solidFill>
                  <a:srgbClr val="002060"/>
                </a:solidFill>
              </a:rPr>
              <a:t>) or </a:t>
            </a:r>
            <a:r>
              <a:rPr lang="en-US" dirty="0" err="1" smtClean="0">
                <a:solidFill>
                  <a:srgbClr val="002060"/>
                </a:solidFill>
              </a:rPr>
              <a:t>nalmefene</a:t>
            </a:r>
            <a:r>
              <a:rPr lang="en-US" dirty="0" smtClean="0">
                <a:solidFill>
                  <a:srgbClr val="002060"/>
                </a:solidFill>
              </a:rPr>
              <a:t>, then CNS depression was probably not solely due to opioids. </a:t>
            </a:r>
          </a:p>
          <a:p>
            <a:pPr algn="just"/>
            <a:r>
              <a:rPr lang="en-US" dirty="0" smtClean="0">
                <a:solidFill>
                  <a:srgbClr val="002060"/>
                </a:solidFill>
              </a:rPr>
              <a:t>However, </a:t>
            </a:r>
            <a:r>
              <a:rPr lang="en-US" dirty="0" smtClean="0">
                <a:solidFill>
                  <a:srgbClr val="0070C0"/>
                </a:solidFill>
              </a:rPr>
              <a:t>buprenorphine</a:t>
            </a:r>
            <a:r>
              <a:rPr lang="en-US" dirty="0" smtClean="0">
                <a:solidFill>
                  <a:srgbClr val="002060"/>
                </a:solidFill>
              </a:rPr>
              <a:t> overdose is difficult to reverse with opioid antagonists, and higher doses of naloxone may be required, although the risk of clinically significant respiratory depression from buprenorphine is uncommon given its partial µ </a:t>
            </a:r>
            <a:r>
              <a:rPr lang="en-US" dirty="0" err="1" smtClean="0">
                <a:solidFill>
                  <a:srgbClr val="002060"/>
                </a:solidFill>
              </a:rPr>
              <a:t>agonism</a:t>
            </a:r>
            <a:r>
              <a:rPr lang="en-US" dirty="0" smtClean="0">
                <a:solidFill>
                  <a:srgbClr val="002060"/>
                </a:solidFill>
              </a:rPr>
              <a:t>.</a:t>
            </a:r>
          </a:p>
          <a:p>
            <a:pPr algn="just"/>
            <a:endParaRPr lang="en-US" dirty="0"/>
          </a:p>
        </p:txBody>
      </p:sp>
    </p:spTree>
    <p:extLst>
      <p:ext uri="{BB962C8B-B14F-4D97-AF65-F5344CB8AC3E}">
        <p14:creationId xmlns:p14="http://schemas.microsoft.com/office/powerpoint/2010/main" xmlns="" val="696090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Pentazocine</a:t>
            </a:r>
            <a:r>
              <a:rPr lang="en-US" dirty="0" smtClean="0">
                <a:solidFill>
                  <a:srgbClr val="FF0000"/>
                </a:solidFill>
              </a:rPr>
              <a:t> overdose </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solidFill>
                  <a:srgbClr val="0000CC"/>
                </a:solidFill>
              </a:rPr>
              <a:t>Clinical picture of </a:t>
            </a:r>
            <a:r>
              <a:rPr lang="en-US" dirty="0" err="1" smtClean="0">
                <a:solidFill>
                  <a:srgbClr val="0000CC"/>
                </a:solidFill>
              </a:rPr>
              <a:t>pentazocine</a:t>
            </a:r>
            <a:r>
              <a:rPr lang="en-US" dirty="0" smtClean="0">
                <a:solidFill>
                  <a:srgbClr val="0000CC"/>
                </a:solidFill>
              </a:rPr>
              <a:t> intoxication is different from typical opioids, because </a:t>
            </a:r>
            <a:r>
              <a:rPr lang="en-US" dirty="0" err="1" smtClean="0">
                <a:solidFill>
                  <a:srgbClr val="0000CC"/>
                </a:solidFill>
              </a:rPr>
              <a:t>pentazocine</a:t>
            </a:r>
            <a:r>
              <a:rPr lang="en-US" dirty="0" smtClean="0">
                <a:solidFill>
                  <a:srgbClr val="0000CC"/>
                </a:solidFill>
              </a:rPr>
              <a:t> activates </a:t>
            </a:r>
            <a:r>
              <a:rPr lang="en-US" dirty="0" smtClean="0">
                <a:solidFill>
                  <a:srgbClr val="FF0000"/>
                </a:solidFill>
              </a:rPr>
              <a:t>sigma</a:t>
            </a:r>
            <a:r>
              <a:rPr lang="en-US" dirty="0" smtClean="0">
                <a:solidFill>
                  <a:srgbClr val="0000CC"/>
                </a:solidFill>
              </a:rPr>
              <a:t> opioid receptors and causes </a:t>
            </a:r>
            <a:r>
              <a:rPr lang="en-US" dirty="0" err="1" smtClean="0">
                <a:solidFill>
                  <a:srgbClr val="00B050"/>
                </a:solidFill>
              </a:rPr>
              <a:t>dysphoria</a:t>
            </a:r>
            <a:r>
              <a:rPr lang="en-US" dirty="0" smtClean="0">
                <a:solidFill>
                  <a:srgbClr val="0000CC"/>
                </a:solidFill>
              </a:rPr>
              <a:t>, </a:t>
            </a:r>
            <a:r>
              <a:rPr lang="en-US" dirty="0" smtClean="0">
                <a:solidFill>
                  <a:srgbClr val="00B050"/>
                </a:solidFill>
              </a:rPr>
              <a:t>delusions</a:t>
            </a:r>
            <a:r>
              <a:rPr lang="en-US" dirty="0" smtClean="0">
                <a:solidFill>
                  <a:srgbClr val="0000CC"/>
                </a:solidFill>
              </a:rPr>
              <a:t> and </a:t>
            </a:r>
            <a:r>
              <a:rPr lang="en-US" dirty="0" smtClean="0">
                <a:solidFill>
                  <a:srgbClr val="00B050"/>
                </a:solidFill>
              </a:rPr>
              <a:t>hallucinations</a:t>
            </a:r>
            <a:r>
              <a:rPr lang="en-US" dirty="0" smtClean="0">
                <a:solidFill>
                  <a:srgbClr val="0000CC"/>
                </a:solidFill>
              </a:rPr>
              <a:t>.</a:t>
            </a:r>
          </a:p>
          <a:p>
            <a:pPr algn="just"/>
            <a:r>
              <a:rPr lang="en-US" dirty="0" smtClean="0">
                <a:solidFill>
                  <a:srgbClr val="0000CC"/>
                </a:solidFill>
              </a:rPr>
              <a:t>In addition, </a:t>
            </a:r>
            <a:r>
              <a:rPr lang="en-US" dirty="0" err="1" smtClean="0">
                <a:solidFill>
                  <a:srgbClr val="0000CC"/>
                </a:solidFill>
              </a:rPr>
              <a:t>pentazocine</a:t>
            </a:r>
            <a:r>
              <a:rPr lang="en-US" dirty="0" smtClean="0">
                <a:solidFill>
                  <a:srgbClr val="0000CC"/>
                </a:solidFill>
              </a:rPr>
              <a:t> intoxication is associated with </a:t>
            </a:r>
            <a:r>
              <a:rPr lang="en-US" dirty="0" smtClean="0">
                <a:solidFill>
                  <a:srgbClr val="00B050"/>
                </a:solidFill>
              </a:rPr>
              <a:t>hypertension</a:t>
            </a:r>
            <a:r>
              <a:rPr lang="en-US" dirty="0" smtClean="0">
                <a:solidFill>
                  <a:srgbClr val="0000CC"/>
                </a:solidFill>
              </a:rPr>
              <a:t>, </a:t>
            </a:r>
            <a:r>
              <a:rPr lang="en-US" dirty="0" smtClean="0">
                <a:solidFill>
                  <a:srgbClr val="00B050"/>
                </a:solidFill>
              </a:rPr>
              <a:t>tachycardia</a:t>
            </a:r>
            <a:r>
              <a:rPr lang="en-US" dirty="0" smtClean="0">
                <a:solidFill>
                  <a:srgbClr val="0000CC"/>
                </a:solidFill>
              </a:rPr>
              <a:t>, </a:t>
            </a:r>
            <a:r>
              <a:rPr lang="en-US" dirty="0" smtClean="0">
                <a:solidFill>
                  <a:srgbClr val="00B050"/>
                </a:solidFill>
              </a:rPr>
              <a:t>flushing</a:t>
            </a:r>
            <a:r>
              <a:rPr lang="en-US" dirty="0" smtClean="0">
                <a:solidFill>
                  <a:srgbClr val="0000CC"/>
                </a:solidFill>
              </a:rPr>
              <a:t>, </a:t>
            </a:r>
            <a:r>
              <a:rPr lang="en-US" dirty="0" smtClean="0">
                <a:solidFill>
                  <a:srgbClr val="00B050"/>
                </a:solidFill>
              </a:rPr>
              <a:t>chills</a:t>
            </a:r>
            <a:r>
              <a:rPr lang="en-US" dirty="0" smtClean="0">
                <a:solidFill>
                  <a:srgbClr val="0000CC"/>
                </a:solidFill>
              </a:rPr>
              <a:t>, and </a:t>
            </a:r>
            <a:r>
              <a:rPr lang="en-US" dirty="0" smtClean="0">
                <a:solidFill>
                  <a:srgbClr val="00B050"/>
                </a:solidFill>
              </a:rPr>
              <a:t>diaphoresis</a:t>
            </a:r>
            <a:r>
              <a:rPr lang="en-US" dirty="0" smtClean="0">
                <a:solidFill>
                  <a:srgbClr val="0000CC"/>
                </a:solidFill>
              </a:rPr>
              <a:t>. </a:t>
            </a:r>
          </a:p>
          <a:p>
            <a:pPr algn="just"/>
            <a:endParaRPr lang="en-US" dirty="0">
              <a:solidFill>
                <a:srgbClr val="0000CC"/>
              </a:solidFill>
            </a:endParaRPr>
          </a:p>
          <a:p>
            <a:pPr algn="just"/>
            <a:endParaRPr lang="en-US" dirty="0">
              <a:solidFill>
                <a:srgbClr val="0000CC"/>
              </a:solidFill>
            </a:endParaRPr>
          </a:p>
        </p:txBody>
      </p:sp>
    </p:spTree>
    <p:extLst>
      <p:ext uri="{BB962C8B-B14F-4D97-AF65-F5344CB8AC3E}">
        <p14:creationId xmlns:p14="http://schemas.microsoft.com/office/powerpoint/2010/main" xmlns="" val="1350473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Propoxyphene overdose </a:t>
            </a:r>
            <a:endParaRPr lang="en-US" dirty="0"/>
          </a:p>
        </p:txBody>
      </p:sp>
      <p:sp>
        <p:nvSpPr>
          <p:cNvPr id="3" name="Content Placeholder 2"/>
          <p:cNvSpPr>
            <a:spLocks noGrp="1"/>
          </p:cNvSpPr>
          <p:nvPr>
            <p:ph idx="1"/>
          </p:nvPr>
        </p:nvSpPr>
        <p:spPr/>
        <p:txBody>
          <a:bodyPr/>
          <a:lstStyle/>
          <a:p>
            <a:pPr algn="just"/>
            <a:r>
              <a:rPr lang="en-US" dirty="0" smtClean="0">
                <a:solidFill>
                  <a:srgbClr val="0000CC"/>
                </a:solidFill>
              </a:rPr>
              <a:t>In addition to usual symptoms, propoxyphene intoxication may result in </a:t>
            </a:r>
            <a:r>
              <a:rPr lang="en-US" dirty="0" smtClean="0">
                <a:solidFill>
                  <a:srgbClr val="00B050"/>
                </a:solidFill>
              </a:rPr>
              <a:t>seizures</a:t>
            </a:r>
            <a:r>
              <a:rPr lang="en-US" dirty="0" smtClean="0">
                <a:solidFill>
                  <a:srgbClr val="0000CC"/>
                </a:solidFill>
              </a:rPr>
              <a:t> and </a:t>
            </a:r>
            <a:r>
              <a:rPr lang="en-US" dirty="0" smtClean="0">
                <a:solidFill>
                  <a:srgbClr val="00B050"/>
                </a:solidFill>
              </a:rPr>
              <a:t>cardiac</a:t>
            </a:r>
            <a:r>
              <a:rPr lang="en-US" dirty="0" smtClean="0">
                <a:solidFill>
                  <a:srgbClr val="0000CC"/>
                </a:solidFill>
              </a:rPr>
              <a:t> </a:t>
            </a:r>
            <a:r>
              <a:rPr lang="en-US" dirty="0" smtClean="0">
                <a:solidFill>
                  <a:srgbClr val="00B050"/>
                </a:solidFill>
              </a:rPr>
              <a:t>arrhythmias</a:t>
            </a:r>
            <a:r>
              <a:rPr lang="en-US" dirty="0" smtClean="0">
                <a:solidFill>
                  <a:srgbClr val="0000CC"/>
                </a:solidFill>
              </a:rPr>
              <a:t>. </a:t>
            </a:r>
          </a:p>
          <a:p>
            <a:pPr algn="just"/>
            <a:r>
              <a:rPr lang="en-US" dirty="0" smtClean="0">
                <a:solidFill>
                  <a:srgbClr val="0000CC"/>
                </a:solidFill>
              </a:rPr>
              <a:t>Consider concomitant alcohol intoxication. </a:t>
            </a:r>
          </a:p>
          <a:p>
            <a:pPr algn="just"/>
            <a:endParaRPr lang="en-US" dirty="0">
              <a:solidFill>
                <a:srgbClr val="0000CC"/>
              </a:solidFill>
            </a:endParaRPr>
          </a:p>
        </p:txBody>
      </p:sp>
    </p:spTree>
    <p:extLst>
      <p:ext uri="{BB962C8B-B14F-4D97-AF65-F5344CB8AC3E}">
        <p14:creationId xmlns:p14="http://schemas.microsoft.com/office/powerpoint/2010/main" xmlns="" val="873098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Lomotil</a:t>
            </a:r>
            <a:r>
              <a:rPr lang="en-US" dirty="0" smtClean="0">
                <a:solidFill>
                  <a:srgbClr val="FF0000"/>
                </a:solidFill>
              </a:rPr>
              <a:t> overdose </a:t>
            </a:r>
            <a:endParaRPr lang="en-US" dirty="0"/>
          </a:p>
        </p:txBody>
      </p:sp>
      <p:sp>
        <p:nvSpPr>
          <p:cNvPr id="3" name="Content Placeholder 2"/>
          <p:cNvSpPr>
            <a:spLocks noGrp="1"/>
          </p:cNvSpPr>
          <p:nvPr>
            <p:ph idx="1"/>
          </p:nvPr>
        </p:nvSpPr>
        <p:spPr/>
        <p:txBody>
          <a:bodyPr/>
          <a:lstStyle/>
          <a:p>
            <a:pPr algn="just"/>
            <a:r>
              <a:rPr lang="en-US" dirty="0" err="1" smtClean="0">
                <a:solidFill>
                  <a:srgbClr val="0000CC"/>
                </a:solidFill>
              </a:rPr>
              <a:t>Diphenoxylate</a:t>
            </a:r>
            <a:r>
              <a:rPr lang="en-US" dirty="0" smtClean="0">
                <a:solidFill>
                  <a:srgbClr val="0000CC"/>
                </a:solidFill>
              </a:rPr>
              <a:t> &amp; Atropine </a:t>
            </a:r>
          </a:p>
          <a:p>
            <a:pPr algn="just"/>
            <a:r>
              <a:rPr lang="en-US" dirty="0" err="1" smtClean="0">
                <a:solidFill>
                  <a:srgbClr val="0000CC"/>
                </a:solidFill>
              </a:rPr>
              <a:t>Lomotil</a:t>
            </a:r>
            <a:r>
              <a:rPr lang="en-US" dirty="0" smtClean="0">
                <a:solidFill>
                  <a:srgbClr val="0000CC"/>
                </a:solidFill>
              </a:rPr>
              <a:t> intoxication is different, specially in children.</a:t>
            </a:r>
          </a:p>
          <a:p>
            <a:pPr algn="just"/>
            <a:r>
              <a:rPr lang="en-US" dirty="0" smtClean="0">
                <a:solidFill>
                  <a:srgbClr val="0000CC"/>
                </a:solidFill>
              </a:rPr>
              <a:t>Clinical picture is </a:t>
            </a:r>
            <a:r>
              <a:rPr lang="en-US" dirty="0" smtClean="0">
                <a:solidFill>
                  <a:srgbClr val="00B050"/>
                </a:solidFill>
              </a:rPr>
              <a:t>biphasic</a:t>
            </a:r>
            <a:r>
              <a:rPr lang="en-US" dirty="0" smtClean="0">
                <a:solidFill>
                  <a:srgbClr val="0000CC"/>
                </a:solidFill>
              </a:rPr>
              <a:t>:</a:t>
            </a:r>
          </a:p>
          <a:p>
            <a:pPr algn="just">
              <a:buFont typeface="Wingdings" panose="05000000000000000000" pitchFamily="2" charset="2"/>
              <a:buChar char="ü"/>
            </a:pPr>
            <a:r>
              <a:rPr lang="en-US" dirty="0" smtClean="0">
                <a:solidFill>
                  <a:srgbClr val="00B050"/>
                </a:solidFill>
              </a:rPr>
              <a:t>First phase </a:t>
            </a:r>
            <a:r>
              <a:rPr lang="en-US" dirty="0" smtClean="0">
                <a:solidFill>
                  <a:srgbClr val="0000CC"/>
                </a:solidFill>
              </a:rPr>
              <a:t>is a result of </a:t>
            </a:r>
            <a:r>
              <a:rPr lang="en-US" dirty="0" smtClean="0">
                <a:solidFill>
                  <a:srgbClr val="FF0000"/>
                </a:solidFill>
              </a:rPr>
              <a:t>anticholinergic</a:t>
            </a:r>
            <a:r>
              <a:rPr lang="en-US" dirty="0" smtClean="0">
                <a:solidFill>
                  <a:srgbClr val="0000CC"/>
                </a:solidFill>
              </a:rPr>
              <a:t> effects of atropine: hyperpyrexia, flushing, hallucinations, lethargy, urinary retention and tachycardia.</a:t>
            </a:r>
          </a:p>
          <a:p>
            <a:pPr algn="just">
              <a:buFont typeface="Wingdings" panose="05000000000000000000" pitchFamily="2" charset="2"/>
              <a:buChar char="ü"/>
            </a:pPr>
            <a:r>
              <a:rPr lang="en-US" dirty="0" smtClean="0">
                <a:solidFill>
                  <a:srgbClr val="00B050"/>
                </a:solidFill>
              </a:rPr>
              <a:t>Second phase </a:t>
            </a:r>
            <a:r>
              <a:rPr lang="en-US" dirty="0" smtClean="0">
                <a:solidFill>
                  <a:srgbClr val="0000CC"/>
                </a:solidFill>
              </a:rPr>
              <a:t>(after ~3 </a:t>
            </a:r>
            <a:r>
              <a:rPr lang="en-US" dirty="0" err="1" smtClean="0">
                <a:solidFill>
                  <a:srgbClr val="0000CC"/>
                </a:solidFill>
              </a:rPr>
              <a:t>hr</a:t>
            </a:r>
            <a:r>
              <a:rPr lang="en-US" dirty="0" smtClean="0">
                <a:solidFill>
                  <a:srgbClr val="0000CC"/>
                </a:solidFill>
              </a:rPr>
              <a:t>) is characteristic findings of narcotic intoxication. </a:t>
            </a:r>
          </a:p>
          <a:p>
            <a:pPr algn="just"/>
            <a:endParaRPr lang="en-US" dirty="0">
              <a:solidFill>
                <a:srgbClr val="0000CC"/>
              </a:solidFill>
            </a:endParaRPr>
          </a:p>
        </p:txBody>
      </p:sp>
    </p:spTree>
    <p:extLst>
      <p:ext uri="{BB962C8B-B14F-4D97-AF65-F5344CB8AC3E}">
        <p14:creationId xmlns:p14="http://schemas.microsoft.com/office/powerpoint/2010/main" xmlns="" val="2903337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Opioid intoxication: Medical symptoms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rgbClr val="0000CC"/>
                </a:solidFill>
              </a:rPr>
              <a:t>CNS and respiratory depression, including coma and respiratory failure:</a:t>
            </a:r>
          </a:p>
          <a:p>
            <a:pPr lvl="1" algn="just">
              <a:buFont typeface="Wingdings" panose="05000000000000000000" pitchFamily="2" charset="2"/>
              <a:buChar char="ü"/>
            </a:pPr>
            <a:r>
              <a:rPr lang="en-US" dirty="0" smtClean="0">
                <a:solidFill>
                  <a:srgbClr val="0000CC"/>
                </a:solidFill>
              </a:rPr>
              <a:t>Reduced RR</a:t>
            </a:r>
          </a:p>
          <a:p>
            <a:pPr lvl="1" algn="just">
              <a:buFont typeface="Wingdings" panose="05000000000000000000" pitchFamily="2" charset="2"/>
              <a:buChar char="ü"/>
            </a:pPr>
            <a:r>
              <a:rPr lang="en-US" dirty="0">
                <a:solidFill>
                  <a:srgbClr val="0000CC"/>
                </a:solidFill>
              </a:rPr>
              <a:t>R</a:t>
            </a:r>
            <a:r>
              <a:rPr lang="en-US" dirty="0" smtClean="0">
                <a:solidFill>
                  <a:srgbClr val="0000CC"/>
                </a:solidFill>
              </a:rPr>
              <a:t>espiratory rhythm irregularities</a:t>
            </a:r>
          </a:p>
          <a:p>
            <a:pPr lvl="1" algn="just">
              <a:buFont typeface="Wingdings" panose="05000000000000000000" pitchFamily="2" charset="2"/>
              <a:buChar char="ü"/>
            </a:pPr>
            <a:r>
              <a:rPr lang="en-US" dirty="0" smtClean="0">
                <a:solidFill>
                  <a:srgbClr val="0000CC"/>
                </a:solidFill>
              </a:rPr>
              <a:t>Decreased sensitivity of the CO</a:t>
            </a:r>
            <a:r>
              <a:rPr lang="en-US" baseline="-25000" dirty="0" smtClean="0">
                <a:solidFill>
                  <a:srgbClr val="0000CC"/>
                </a:solidFill>
              </a:rPr>
              <a:t>2</a:t>
            </a:r>
            <a:r>
              <a:rPr lang="en-US" dirty="0" smtClean="0">
                <a:solidFill>
                  <a:srgbClr val="0000CC"/>
                </a:solidFill>
              </a:rPr>
              <a:t> chemoreceptors </a:t>
            </a:r>
          </a:p>
          <a:p>
            <a:pPr algn="just"/>
            <a:r>
              <a:rPr lang="en-US" dirty="0" err="1" smtClean="0">
                <a:solidFill>
                  <a:srgbClr val="0000CC"/>
                </a:solidFill>
              </a:rPr>
              <a:t>Noncardiogenic</a:t>
            </a:r>
            <a:r>
              <a:rPr lang="en-US" dirty="0" smtClean="0">
                <a:solidFill>
                  <a:srgbClr val="0000CC"/>
                </a:solidFill>
              </a:rPr>
              <a:t> pulmonary edema</a:t>
            </a:r>
          </a:p>
          <a:p>
            <a:pPr algn="just"/>
            <a:r>
              <a:rPr lang="en-US" dirty="0" smtClean="0">
                <a:solidFill>
                  <a:srgbClr val="0000CC"/>
                </a:solidFill>
              </a:rPr>
              <a:t>Hypothermia</a:t>
            </a:r>
          </a:p>
          <a:p>
            <a:pPr algn="just"/>
            <a:r>
              <a:rPr lang="en-US" dirty="0" err="1" smtClean="0">
                <a:solidFill>
                  <a:srgbClr val="0000CC"/>
                </a:solidFill>
              </a:rPr>
              <a:t>Miosis</a:t>
            </a:r>
            <a:r>
              <a:rPr lang="en-US" dirty="0" smtClean="0">
                <a:solidFill>
                  <a:srgbClr val="0000CC"/>
                </a:solidFill>
              </a:rPr>
              <a:t> (typically, tolerance to </a:t>
            </a:r>
            <a:r>
              <a:rPr lang="en-US" dirty="0" err="1" smtClean="0">
                <a:solidFill>
                  <a:srgbClr val="0000CC"/>
                </a:solidFill>
              </a:rPr>
              <a:t>miosis</a:t>
            </a:r>
            <a:r>
              <a:rPr lang="en-US" dirty="0" smtClean="0">
                <a:solidFill>
                  <a:srgbClr val="0000CC"/>
                </a:solidFill>
              </a:rPr>
              <a:t> is not developed, but </a:t>
            </a:r>
            <a:r>
              <a:rPr lang="en-US" dirty="0" err="1" smtClean="0">
                <a:solidFill>
                  <a:srgbClr val="0000CC"/>
                </a:solidFill>
              </a:rPr>
              <a:t>miosis</a:t>
            </a:r>
            <a:r>
              <a:rPr lang="en-US" dirty="0" smtClean="0">
                <a:solidFill>
                  <a:srgbClr val="0000CC"/>
                </a:solidFill>
              </a:rPr>
              <a:t> may not present in </a:t>
            </a:r>
            <a:r>
              <a:rPr lang="en-US" i="1" dirty="0" err="1" smtClean="0">
                <a:solidFill>
                  <a:srgbClr val="002060"/>
                </a:solidFill>
              </a:rPr>
              <a:t>meperidine</a:t>
            </a:r>
            <a:r>
              <a:rPr lang="en-US" dirty="0" smtClean="0">
                <a:solidFill>
                  <a:srgbClr val="002060"/>
                </a:solidFill>
              </a:rPr>
              <a:t> </a:t>
            </a:r>
            <a:r>
              <a:rPr lang="en-US" dirty="0" smtClean="0">
                <a:solidFill>
                  <a:srgbClr val="0000CC"/>
                </a:solidFill>
              </a:rPr>
              <a:t>or </a:t>
            </a:r>
            <a:r>
              <a:rPr lang="en-US" i="1" dirty="0" err="1" smtClean="0">
                <a:solidFill>
                  <a:srgbClr val="002060"/>
                </a:solidFill>
              </a:rPr>
              <a:t>lomotil</a:t>
            </a:r>
            <a:r>
              <a:rPr lang="en-US" dirty="0" smtClean="0">
                <a:solidFill>
                  <a:srgbClr val="002060"/>
                </a:solidFill>
              </a:rPr>
              <a:t> </a:t>
            </a:r>
            <a:r>
              <a:rPr lang="en-US" dirty="0" smtClean="0">
                <a:solidFill>
                  <a:srgbClr val="0000CC"/>
                </a:solidFill>
              </a:rPr>
              <a:t>overdose or in </a:t>
            </a:r>
            <a:r>
              <a:rPr lang="en-US" b="1" dirty="0" smtClean="0">
                <a:solidFill>
                  <a:srgbClr val="0070C0"/>
                </a:solidFill>
              </a:rPr>
              <a:t>severe hypoxia</a:t>
            </a:r>
            <a:r>
              <a:rPr lang="en-US" dirty="0" smtClean="0">
                <a:solidFill>
                  <a:srgbClr val="0000CC"/>
                </a:solidFill>
              </a:rPr>
              <a:t>)</a:t>
            </a:r>
          </a:p>
          <a:p>
            <a:pPr algn="just"/>
            <a:r>
              <a:rPr lang="en-US" dirty="0" smtClean="0">
                <a:solidFill>
                  <a:srgbClr val="0000CC"/>
                </a:solidFill>
              </a:rPr>
              <a:t>Bradycardia</a:t>
            </a:r>
          </a:p>
          <a:p>
            <a:pPr algn="just"/>
            <a:r>
              <a:rPr lang="en-US" dirty="0" smtClean="0">
                <a:solidFill>
                  <a:srgbClr val="0000CC"/>
                </a:solidFill>
              </a:rPr>
              <a:t>Hypotension</a:t>
            </a:r>
          </a:p>
          <a:p>
            <a:pPr algn="just"/>
            <a:r>
              <a:rPr lang="en-US" dirty="0" smtClean="0">
                <a:solidFill>
                  <a:srgbClr val="0000CC"/>
                </a:solidFill>
              </a:rPr>
              <a:t>Decreased GI tract motility</a:t>
            </a:r>
          </a:p>
          <a:p>
            <a:pPr marL="0" indent="0" algn="just">
              <a:buNone/>
            </a:pPr>
            <a:endParaRPr lang="en-US" dirty="0" smtClean="0">
              <a:solidFill>
                <a:srgbClr val="0000CC"/>
              </a:solidFill>
            </a:endParaRPr>
          </a:p>
          <a:p>
            <a:endParaRPr lang="en-US" dirty="0"/>
          </a:p>
        </p:txBody>
      </p:sp>
    </p:spTree>
    <p:extLst>
      <p:ext uri="{BB962C8B-B14F-4D97-AF65-F5344CB8AC3E}">
        <p14:creationId xmlns:p14="http://schemas.microsoft.com/office/powerpoint/2010/main" xmlns="" val="273941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Opioid intoxication: Psychiatric symptoms </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solidFill>
                  <a:srgbClr val="00B050"/>
                </a:solidFill>
              </a:rPr>
              <a:t>DSM-IV Criteria </a:t>
            </a:r>
          </a:p>
          <a:p>
            <a:pPr algn="just"/>
            <a:r>
              <a:rPr lang="en-US" dirty="0" smtClean="0">
                <a:solidFill>
                  <a:srgbClr val="0000CC"/>
                </a:solidFill>
              </a:rPr>
              <a:t>Recent use of an opioid. </a:t>
            </a:r>
          </a:p>
          <a:p>
            <a:pPr algn="just"/>
            <a:r>
              <a:rPr lang="en-US" dirty="0" smtClean="0">
                <a:solidFill>
                  <a:srgbClr val="0000CC"/>
                </a:solidFill>
              </a:rPr>
              <a:t>Clinically significant maladaptive behavioral or psychological changes (e.g., </a:t>
            </a:r>
            <a:r>
              <a:rPr lang="en-US" dirty="0" smtClean="0">
                <a:solidFill>
                  <a:srgbClr val="00B050"/>
                </a:solidFill>
              </a:rPr>
              <a:t>initial euphoria </a:t>
            </a:r>
            <a:r>
              <a:rPr lang="en-US" dirty="0" smtClean="0">
                <a:solidFill>
                  <a:srgbClr val="0000CC"/>
                </a:solidFill>
              </a:rPr>
              <a:t>followed by </a:t>
            </a:r>
            <a:r>
              <a:rPr lang="en-US" dirty="0" smtClean="0">
                <a:solidFill>
                  <a:srgbClr val="00B050"/>
                </a:solidFill>
              </a:rPr>
              <a:t>apathy</a:t>
            </a:r>
            <a:r>
              <a:rPr lang="en-US" dirty="0" smtClean="0">
                <a:solidFill>
                  <a:srgbClr val="0000CC"/>
                </a:solidFill>
              </a:rPr>
              <a:t>, </a:t>
            </a:r>
            <a:r>
              <a:rPr lang="en-US" dirty="0" err="1" smtClean="0">
                <a:solidFill>
                  <a:srgbClr val="00B050"/>
                </a:solidFill>
              </a:rPr>
              <a:t>dysphoria</a:t>
            </a:r>
            <a:r>
              <a:rPr lang="en-US" dirty="0" smtClean="0">
                <a:solidFill>
                  <a:srgbClr val="0000CC"/>
                </a:solidFill>
              </a:rPr>
              <a:t>, </a:t>
            </a:r>
            <a:r>
              <a:rPr lang="en-US" dirty="0" smtClean="0">
                <a:solidFill>
                  <a:srgbClr val="00B050"/>
                </a:solidFill>
              </a:rPr>
              <a:t>psychomotor agitation or retardation</a:t>
            </a:r>
            <a:r>
              <a:rPr lang="en-US" dirty="0" smtClean="0">
                <a:solidFill>
                  <a:srgbClr val="0000CC"/>
                </a:solidFill>
              </a:rPr>
              <a:t>, </a:t>
            </a:r>
            <a:r>
              <a:rPr lang="en-US" dirty="0" smtClean="0">
                <a:solidFill>
                  <a:srgbClr val="00B050"/>
                </a:solidFill>
              </a:rPr>
              <a:t>impaired judgment</a:t>
            </a:r>
            <a:r>
              <a:rPr lang="en-US" dirty="0" smtClean="0">
                <a:solidFill>
                  <a:srgbClr val="0000CC"/>
                </a:solidFill>
              </a:rPr>
              <a:t>, or </a:t>
            </a:r>
            <a:r>
              <a:rPr lang="en-US" dirty="0" smtClean="0">
                <a:solidFill>
                  <a:srgbClr val="00B050"/>
                </a:solidFill>
              </a:rPr>
              <a:t>impaired social or occupational functioning</a:t>
            </a:r>
            <a:r>
              <a:rPr lang="en-US" dirty="0" smtClean="0">
                <a:solidFill>
                  <a:srgbClr val="0000CC"/>
                </a:solidFill>
              </a:rPr>
              <a:t>) that developed during, or shortly after, opioid use. </a:t>
            </a:r>
          </a:p>
          <a:p>
            <a:pPr algn="just">
              <a:buClr>
                <a:srgbClr val="0000CC"/>
              </a:buClr>
            </a:pPr>
            <a:r>
              <a:rPr lang="en-US" dirty="0" smtClean="0">
                <a:solidFill>
                  <a:srgbClr val="800080"/>
                </a:solidFill>
              </a:rPr>
              <a:t>Pupillary constriction </a:t>
            </a:r>
            <a:r>
              <a:rPr lang="en-US" dirty="0" smtClean="0">
                <a:solidFill>
                  <a:srgbClr val="0000CC"/>
                </a:solidFill>
              </a:rPr>
              <a:t>(or pupillary dilation due to anoxia from severe overdose) and one (or more) of the following signs, developing during, or shortly after, opioid use: </a:t>
            </a:r>
          </a:p>
          <a:p>
            <a:pPr lvl="1" algn="just">
              <a:buFont typeface="Wingdings" panose="05000000000000000000" pitchFamily="2" charset="2"/>
              <a:buChar char="ü"/>
            </a:pPr>
            <a:r>
              <a:rPr lang="en-US" dirty="0" smtClean="0">
                <a:solidFill>
                  <a:srgbClr val="800080"/>
                </a:solidFill>
              </a:rPr>
              <a:t>drowsiness or coma </a:t>
            </a:r>
          </a:p>
          <a:p>
            <a:pPr lvl="1" algn="just">
              <a:buFont typeface="Wingdings" panose="05000000000000000000" pitchFamily="2" charset="2"/>
              <a:buChar char="ü"/>
            </a:pPr>
            <a:r>
              <a:rPr lang="en-US" dirty="0" smtClean="0">
                <a:solidFill>
                  <a:srgbClr val="800080"/>
                </a:solidFill>
              </a:rPr>
              <a:t>slurred speech </a:t>
            </a:r>
          </a:p>
          <a:p>
            <a:pPr lvl="1" algn="just">
              <a:buFont typeface="Wingdings" panose="05000000000000000000" pitchFamily="2" charset="2"/>
              <a:buChar char="ü"/>
            </a:pPr>
            <a:r>
              <a:rPr lang="en-US" dirty="0" smtClean="0">
                <a:solidFill>
                  <a:srgbClr val="800080"/>
                </a:solidFill>
              </a:rPr>
              <a:t>impairment in attention or memory </a:t>
            </a:r>
          </a:p>
          <a:p>
            <a:pPr algn="just"/>
            <a:r>
              <a:rPr lang="en-US" dirty="0" smtClean="0">
                <a:solidFill>
                  <a:srgbClr val="0000CC"/>
                </a:solidFill>
              </a:rPr>
              <a:t>The symptoms are not due to a general medical condition and are not better accounted for by another mental disorder. </a:t>
            </a:r>
            <a:endParaRPr lang="en-US" dirty="0">
              <a:solidFill>
                <a:srgbClr val="0000CC"/>
              </a:solidFill>
            </a:endParaRPr>
          </a:p>
        </p:txBody>
      </p:sp>
    </p:spTree>
    <p:extLst>
      <p:ext uri="{BB962C8B-B14F-4D97-AF65-F5344CB8AC3E}">
        <p14:creationId xmlns:p14="http://schemas.microsoft.com/office/powerpoint/2010/main" xmlns="" val="210755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Opioid intoxication: Symptomatology </a:t>
            </a:r>
            <a:endParaRPr lang="en-US" dirty="0"/>
          </a:p>
        </p:txBody>
      </p:sp>
      <p:sp>
        <p:nvSpPr>
          <p:cNvPr id="3" name="Content Placeholder 2"/>
          <p:cNvSpPr>
            <a:spLocks noGrp="1"/>
          </p:cNvSpPr>
          <p:nvPr>
            <p:ph idx="1"/>
          </p:nvPr>
        </p:nvSpPr>
        <p:spPr/>
        <p:txBody>
          <a:bodyPr/>
          <a:lstStyle/>
          <a:p>
            <a:pPr algn="just"/>
            <a:r>
              <a:rPr lang="en-US" dirty="0" smtClean="0">
                <a:solidFill>
                  <a:srgbClr val="0000CC"/>
                </a:solidFill>
              </a:rPr>
              <a:t>Symptoms occur within minutes of an IV dose or within 20-30 minutes of oral ingestion. </a:t>
            </a:r>
          </a:p>
          <a:p>
            <a:pPr algn="just"/>
            <a:r>
              <a:rPr lang="en-US" dirty="0" smtClean="0">
                <a:solidFill>
                  <a:srgbClr val="0000CC"/>
                </a:solidFill>
              </a:rPr>
              <a:t>Respiratory depressant effects are longer-lived than analgesic effects.</a:t>
            </a:r>
          </a:p>
          <a:p>
            <a:pPr algn="just"/>
            <a:r>
              <a:rPr lang="en-US" dirty="0" smtClean="0">
                <a:solidFill>
                  <a:srgbClr val="0000CC"/>
                </a:solidFill>
              </a:rPr>
              <a:t>If happened, death is typically due to respiratory failure.  </a:t>
            </a:r>
          </a:p>
          <a:p>
            <a:pPr algn="just"/>
            <a:endParaRPr lang="en-US" dirty="0"/>
          </a:p>
          <a:p>
            <a:pPr algn="just"/>
            <a:r>
              <a:rPr lang="en-US" dirty="0" smtClean="0">
                <a:solidFill>
                  <a:srgbClr val="00B050"/>
                </a:solidFill>
              </a:rPr>
              <a:t>ICD-10 define </a:t>
            </a:r>
            <a:r>
              <a:rPr lang="en-US" b="1" dirty="0" smtClean="0">
                <a:solidFill>
                  <a:srgbClr val="00B050"/>
                </a:solidFill>
              </a:rPr>
              <a:t>“severe opioid intoxication” </a:t>
            </a:r>
            <a:r>
              <a:rPr lang="en-US" dirty="0" smtClean="0">
                <a:solidFill>
                  <a:srgbClr val="00B050"/>
                </a:solidFill>
              </a:rPr>
              <a:t>as a syndrome including respiratory depression (&amp; hypoxia), hypotension and hypothermia. </a:t>
            </a:r>
          </a:p>
          <a:p>
            <a:pPr algn="just"/>
            <a:endParaRPr lang="en-US" dirty="0">
              <a:solidFill>
                <a:srgbClr val="00B050"/>
              </a:solidFill>
            </a:endParaRPr>
          </a:p>
          <a:p>
            <a:pPr algn="just"/>
            <a:r>
              <a:rPr lang="en-US" dirty="0" smtClean="0">
                <a:solidFill>
                  <a:srgbClr val="002060"/>
                </a:solidFill>
              </a:rPr>
              <a:t>DSM-IV includes a </a:t>
            </a:r>
            <a:r>
              <a:rPr lang="en-US" dirty="0" err="1" smtClean="0">
                <a:solidFill>
                  <a:srgbClr val="002060"/>
                </a:solidFill>
              </a:rPr>
              <a:t>specifier</a:t>
            </a:r>
            <a:r>
              <a:rPr lang="en-US" dirty="0" smtClean="0">
                <a:solidFill>
                  <a:srgbClr val="002060"/>
                </a:solidFill>
              </a:rPr>
              <a:t> as </a:t>
            </a:r>
            <a:r>
              <a:rPr lang="en-US" b="1" dirty="0" smtClean="0">
                <a:solidFill>
                  <a:srgbClr val="002060"/>
                </a:solidFill>
              </a:rPr>
              <a:t>“with perceptual disturbances”</a:t>
            </a:r>
            <a:r>
              <a:rPr lang="en-US" dirty="0" smtClean="0">
                <a:solidFill>
                  <a:srgbClr val="002060"/>
                </a:solidFill>
              </a:rPr>
              <a:t>.</a:t>
            </a:r>
            <a:r>
              <a:rPr lang="en-US" b="1" dirty="0" smtClean="0">
                <a:solidFill>
                  <a:srgbClr val="002060"/>
                </a:solidFill>
              </a:rPr>
              <a:t> </a:t>
            </a:r>
          </a:p>
          <a:p>
            <a:pPr algn="just"/>
            <a:endParaRPr lang="en-US" dirty="0"/>
          </a:p>
        </p:txBody>
      </p:sp>
    </p:spTree>
    <p:extLst>
      <p:ext uri="{BB962C8B-B14F-4D97-AF65-F5344CB8AC3E}">
        <p14:creationId xmlns:p14="http://schemas.microsoft.com/office/powerpoint/2010/main" xmlns="" val="618567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Opioid intoxication: Lab tests</a:t>
            </a:r>
            <a:endParaRPr lang="en-US" dirty="0"/>
          </a:p>
        </p:txBody>
      </p:sp>
      <p:sp>
        <p:nvSpPr>
          <p:cNvPr id="3" name="Content Placeholder 2"/>
          <p:cNvSpPr>
            <a:spLocks noGrp="1"/>
          </p:cNvSpPr>
          <p:nvPr>
            <p:ph idx="1"/>
          </p:nvPr>
        </p:nvSpPr>
        <p:spPr/>
        <p:txBody>
          <a:bodyPr/>
          <a:lstStyle/>
          <a:p>
            <a:pPr algn="just"/>
            <a:r>
              <a:rPr lang="en-US" dirty="0" smtClean="0">
                <a:solidFill>
                  <a:srgbClr val="0000CC"/>
                </a:solidFill>
              </a:rPr>
              <a:t>Routine lab tests</a:t>
            </a:r>
          </a:p>
          <a:p>
            <a:pPr algn="just"/>
            <a:r>
              <a:rPr lang="en-US" dirty="0" smtClean="0">
                <a:solidFill>
                  <a:srgbClr val="0000CC"/>
                </a:solidFill>
              </a:rPr>
              <a:t>HIV, HBV &amp; HCV work-up (if needle sharing)</a:t>
            </a:r>
          </a:p>
          <a:p>
            <a:pPr algn="just"/>
            <a:r>
              <a:rPr lang="en-US" dirty="0" smtClean="0">
                <a:solidFill>
                  <a:srgbClr val="0000CC"/>
                </a:solidFill>
              </a:rPr>
              <a:t>Urine and serum toxicology </a:t>
            </a:r>
          </a:p>
          <a:p>
            <a:pPr algn="just">
              <a:buFont typeface="Wingdings" panose="05000000000000000000" pitchFamily="2" charset="2"/>
              <a:buChar char="Ø"/>
            </a:pPr>
            <a:r>
              <a:rPr lang="en-US" dirty="0" smtClean="0">
                <a:solidFill>
                  <a:srgbClr val="800080"/>
                </a:solidFill>
              </a:rPr>
              <a:t>Consider mixed drug overdose.</a:t>
            </a:r>
          </a:p>
          <a:p>
            <a:pPr algn="just">
              <a:buFont typeface="Wingdings" panose="05000000000000000000" pitchFamily="2" charset="2"/>
              <a:buChar char="Ø"/>
            </a:pPr>
            <a:r>
              <a:rPr lang="en-US" dirty="0" smtClean="0">
                <a:solidFill>
                  <a:srgbClr val="800080"/>
                </a:solidFill>
              </a:rPr>
              <a:t>For qualitative analysis; quantitative analysis is poorly correlate with clinical conditions, because of interpersonal variability and tolerance in addicted individuals.  </a:t>
            </a:r>
          </a:p>
          <a:p>
            <a:pPr algn="just"/>
            <a:r>
              <a:rPr lang="en-US" dirty="0" smtClean="0">
                <a:solidFill>
                  <a:srgbClr val="0000CC"/>
                </a:solidFill>
              </a:rPr>
              <a:t>Baseline ABG</a:t>
            </a:r>
          </a:p>
          <a:p>
            <a:pPr algn="just"/>
            <a:endParaRPr lang="en-US" dirty="0">
              <a:solidFill>
                <a:srgbClr val="0000CC"/>
              </a:solidFill>
            </a:endParaRPr>
          </a:p>
        </p:txBody>
      </p:sp>
    </p:spTree>
    <p:extLst>
      <p:ext uri="{BB962C8B-B14F-4D97-AF65-F5344CB8AC3E}">
        <p14:creationId xmlns:p14="http://schemas.microsoft.com/office/powerpoint/2010/main" xmlns="" val="2802260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Opioid intoxication: Treatment </a:t>
            </a:r>
            <a:endParaRPr lang="en-US" dirty="0"/>
          </a:p>
        </p:txBody>
      </p:sp>
      <p:sp>
        <p:nvSpPr>
          <p:cNvPr id="3" name="Content Placeholder 2"/>
          <p:cNvSpPr>
            <a:spLocks noGrp="1"/>
          </p:cNvSpPr>
          <p:nvPr>
            <p:ph idx="1"/>
          </p:nvPr>
        </p:nvSpPr>
        <p:spPr/>
        <p:txBody>
          <a:bodyPr/>
          <a:lstStyle/>
          <a:p>
            <a:pPr algn="just"/>
            <a:r>
              <a:rPr lang="en-US" dirty="0" smtClean="0">
                <a:solidFill>
                  <a:srgbClr val="002060"/>
                </a:solidFill>
              </a:rPr>
              <a:t>Overdose with an opioid agonist can produce respiratory depression and is therefore a medical emergency. </a:t>
            </a:r>
          </a:p>
          <a:p>
            <a:pPr algn="just">
              <a:buFont typeface="Wingdings" panose="05000000000000000000" pitchFamily="2" charset="2"/>
              <a:buChar char="Ø"/>
            </a:pPr>
            <a:r>
              <a:rPr lang="en-US" dirty="0" smtClean="0">
                <a:solidFill>
                  <a:srgbClr val="FF0000"/>
                </a:solidFill>
              </a:rPr>
              <a:t>The first task is to ensure an adequate airway. </a:t>
            </a:r>
          </a:p>
          <a:p>
            <a:pPr algn="just">
              <a:buFont typeface="Wingdings" panose="05000000000000000000" pitchFamily="2" charset="2"/>
              <a:buChar char="ü"/>
            </a:pPr>
            <a:r>
              <a:rPr lang="en-US" dirty="0" err="1" smtClean="0">
                <a:solidFill>
                  <a:srgbClr val="0000CC"/>
                </a:solidFill>
              </a:rPr>
              <a:t>Tracheopharyngeal</a:t>
            </a:r>
            <a:r>
              <a:rPr lang="en-US" dirty="0" smtClean="0">
                <a:solidFill>
                  <a:srgbClr val="0000CC"/>
                </a:solidFill>
              </a:rPr>
              <a:t> secretions should be aspirated.</a:t>
            </a:r>
          </a:p>
          <a:p>
            <a:pPr algn="just">
              <a:buFont typeface="Wingdings" panose="05000000000000000000" pitchFamily="2" charset="2"/>
              <a:buChar char="ü"/>
            </a:pPr>
            <a:r>
              <a:rPr lang="en-US" dirty="0" smtClean="0">
                <a:solidFill>
                  <a:srgbClr val="0000CC"/>
                </a:solidFill>
              </a:rPr>
              <a:t>An airway may be inserted.</a:t>
            </a:r>
          </a:p>
          <a:p>
            <a:pPr algn="just">
              <a:buFont typeface="Wingdings" panose="05000000000000000000" pitchFamily="2" charset="2"/>
              <a:buChar char="ü"/>
            </a:pPr>
            <a:r>
              <a:rPr lang="en-US" dirty="0" smtClean="0">
                <a:solidFill>
                  <a:srgbClr val="0000CC"/>
                </a:solidFill>
              </a:rPr>
              <a:t>The patient should be ventilated mechanically until an opioid antagonist can be administered.</a:t>
            </a:r>
          </a:p>
          <a:p>
            <a:pPr algn="just">
              <a:buFont typeface="Wingdings" panose="05000000000000000000" pitchFamily="2" charset="2"/>
              <a:buChar char="ü"/>
            </a:pPr>
            <a:r>
              <a:rPr lang="en-US" dirty="0" smtClean="0">
                <a:solidFill>
                  <a:srgbClr val="0000CC"/>
                </a:solidFill>
              </a:rPr>
              <a:t>Effort to ensure adequate respiratory function are paramount. </a:t>
            </a:r>
            <a:endParaRPr lang="en-US" dirty="0">
              <a:solidFill>
                <a:srgbClr val="0000CC"/>
              </a:solidFill>
            </a:endParaRPr>
          </a:p>
        </p:txBody>
      </p:sp>
    </p:spTree>
    <p:extLst>
      <p:ext uri="{BB962C8B-B14F-4D97-AF65-F5344CB8AC3E}">
        <p14:creationId xmlns:p14="http://schemas.microsoft.com/office/powerpoint/2010/main" xmlns="" val="3819299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Opioid intoxication: Treatment </a:t>
            </a:r>
            <a:endParaRPr lang="en-US" dirty="0"/>
          </a:p>
        </p:txBody>
      </p:sp>
      <p:sp>
        <p:nvSpPr>
          <p:cNvPr id="3" name="Content Placeholder 2"/>
          <p:cNvSpPr>
            <a:spLocks noGrp="1"/>
          </p:cNvSpPr>
          <p:nvPr>
            <p:ph idx="1"/>
          </p:nvPr>
        </p:nvSpPr>
        <p:spPr>
          <a:xfrm>
            <a:off x="838200" y="1825624"/>
            <a:ext cx="10515600" cy="5032375"/>
          </a:xfrm>
        </p:spPr>
        <p:txBody>
          <a:bodyPr>
            <a:normAutofit fontScale="55000" lnSpcReduction="20000"/>
          </a:bodyPr>
          <a:lstStyle/>
          <a:p>
            <a:r>
              <a:rPr lang="en-US" b="1" dirty="0" err="1" smtClean="0">
                <a:solidFill>
                  <a:srgbClr val="00B050"/>
                </a:solidFill>
              </a:rPr>
              <a:t>Nancardiogenic</a:t>
            </a:r>
            <a:r>
              <a:rPr lang="en-US" b="1" dirty="0" smtClean="0">
                <a:solidFill>
                  <a:srgbClr val="00B050"/>
                </a:solidFill>
              </a:rPr>
              <a:t> pulmonary edema:</a:t>
            </a:r>
          </a:p>
          <a:p>
            <a:r>
              <a:rPr lang="en-US" dirty="0" smtClean="0">
                <a:solidFill>
                  <a:srgbClr val="0000CC"/>
                </a:solidFill>
              </a:rPr>
              <a:t>Oxygen</a:t>
            </a:r>
          </a:p>
          <a:p>
            <a:r>
              <a:rPr lang="en-US" dirty="0" smtClean="0">
                <a:solidFill>
                  <a:srgbClr val="0000CC"/>
                </a:solidFill>
              </a:rPr>
              <a:t>Positive pressure ventilation if required</a:t>
            </a:r>
          </a:p>
          <a:p>
            <a:r>
              <a:rPr lang="en-US" dirty="0" smtClean="0">
                <a:solidFill>
                  <a:srgbClr val="0000CC"/>
                </a:solidFill>
              </a:rPr>
              <a:t>Naloxone administration </a:t>
            </a:r>
          </a:p>
          <a:p>
            <a:endParaRPr lang="en-US" dirty="0">
              <a:solidFill>
                <a:srgbClr val="0000CC"/>
              </a:solidFill>
            </a:endParaRPr>
          </a:p>
          <a:p>
            <a:r>
              <a:rPr lang="en-US" b="1" dirty="0" smtClean="0">
                <a:solidFill>
                  <a:srgbClr val="00B050"/>
                </a:solidFill>
              </a:rPr>
              <a:t>Seizures:</a:t>
            </a:r>
          </a:p>
          <a:p>
            <a:r>
              <a:rPr lang="en-US" dirty="0" smtClean="0">
                <a:solidFill>
                  <a:srgbClr val="0000CC"/>
                </a:solidFill>
              </a:rPr>
              <a:t>IV diazepam or phenytoin </a:t>
            </a:r>
          </a:p>
          <a:p>
            <a:endParaRPr lang="en-US" dirty="0">
              <a:solidFill>
                <a:srgbClr val="0000CC"/>
              </a:solidFill>
            </a:endParaRPr>
          </a:p>
          <a:p>
            <a:r>
              <a:rPr lang="en-US" b="1" dirty="0" smtClean="0">
                <a:solidFill>
                  <a:srgbClr val="00B050"/>
                </a:solidFill>
              </a:rPr>
              <a:t>Cardiac arrhythmias </a:t>
            </a:r>
          </a:p>
          <a:p>
            <a:endParaRPr lang="en-US" dirty="0">
              <a:solidFill>
                <a:srgbClr val="0000CC"/>
              </a:solidFill>
            </a:endParaRPr>
          </a:p>
          <a:p>
            <a:r>
              <a:rPr lang="en-US" b="1" dirty="0" smtClean="0">
                <a:solidFill>
                  <a:srgbClr val="00B050"/>
                </a:solidFill>
              </a:rPr>
              <a:t>GI decontamination:</a:t>
            </a:r>
          </a:p>
          <a:p>
            <a:r>
              <a:rPr lang="en-US" dirty="0" smtClean="0">
                <a:solidFill>
                  <a:srgbClr val="0000CC"/>
                </a:solidFill>
              </a:rPr>
              <a:t>Syrup of ipecac (in alert patients)</a:t>
            </a:r>
          </a:p>
          <a:p>
            <a:r>
              <a:rPr lang="en-US" dirty="0" smtClean="0">
                <a:solidFill>
                  <a:srgbClr val="0000CC"/>
                </a:solidFill>
              </a:rPr>
              <a:t>Intubation and gastric lavage (in lethargic or comatose patients)</a:t>
            </a:r>
          </a:p>
          <a:p>
            <a:r>
              <a:rPr lang="en-US" dirty="0" smtClean="0">
                <a:solidFill>
                  <a:srgbClr val="0000CC"/>
                </a:solidFill>
              </a:rPr>
              <a:t>Activated charcoal (if bowel sounds are present) </a:t>
            </a:r>
          </a:p>
          <a:p>
            <a:endParaRPr lang="en-US" dirty="0">
              <a:solidFill>
                <a:srgbClr val="0000CC"/>
              </a:solidFill>
            </a:endParaRPr>
          </a:p>
          <a:p>
            <a:r>
              <a:rPr lang="en-US" dirty="0" smtClean="0">
                <a:solidFill>
                  <a:srgbClr val="800080"/>
                </a:solidFill>
              </a:rPr>
              <a:t>Diuretics, dialysis and </a:t>
            </a:r>
            <a:r>
              <a:rPr lang="en-US" dirty="0" err="1" smtClean="0">
                <a:solidFill>
                  <a:srgbClr val="800080"/>
                </a:solidFill>
              </a:rPr>
              <a:t>hemoperfusion</a:t>
            </a:r>
            <a:r>
              <a:rPr lang="en-US" dirty="0" smtClean="0">
                <a:solidFill>
                  <a:srgbClr val="800080"/>
                </a:solidFill>
              </a:rPr>
              <a:t> are not indicated, because of large volume of distributions and reversibility with naloxone. </a:t>
            </a:r>
            <a:endParaRPr lang="en-US" dirty="0">
              <a:solidFill>
                <a:srgbClr val="800080"/>
              </a:solidFill>
            </a:endParaRPr>
          </a:p>
          <a:p>
            <a:endParaRPr lang="en-US" dirty="0">
              <a:solidFill>
                <a:srgbClr val="0000CC"/>
              </a:solidFill>
            </a:endParaRPr>
          </a:p>
        </p:txBody>
      </p:sp>
    </p:spTree>
    <p:extLst>
      <p:ext uri="{BB962C8B-B14F-4D97-AF65-F5344CB8AC3E}">
        <p14:creationId xmlns:p14="http://schemas.microsoft.com/office/powerpoint/2010/main" xmlns="" val="3841657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Opioid intoxication: Treatment with opioid antagonists </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v"/>
            </a:pPr>
            <a:r>
              <a:rPr lang="en-US" dirty="0" smtClean="0">
                <a:solidFill>
                  <a:srgbClr val="00B050"/>
                </a:solidFill>
              </a:rPr>
              <a:t>Naloxone </a:t>
            </a:r>
          </a:p>
          <a:p>
            <a:r>
              <a:rPr lang="en-US" dirty="0" smtClean="0">
                <a:solidFill>
                  <a:srgbClr val="0000CC"/>
                </a:solidFill>
              </a:rPr>
              <a:t>Rapid response (1-2 min): respiratory functions and </a:t>
            </a:r>
            <a:r>
              <a:rPr lang="en-US" dirty="0" err="1" smtClean="0">
                <a:solidFill>
                  <a:srgbClr val="0000CC"/>
                </a:solidFill>
              </a:rPr>
              <a:t>mydriasis</a:t>
            </a:r>
            <a:r>
              <a:rPr lang="en-US" dirty="0" smtClean="0">
                <a:solidFill>
                  <a:srgbClr val="0000CC"/>
                </a:solidFill>
              </a:rPr>
              <a:t> </a:t>
            </a:r>
          </a:p>
          <a:p>
            <a:r>
              <a:rPr lang="en-US" dirty="0" smtClean="0">
                <a:solidFill>
                  <a:srgbClr val="0000CC"/>
                </a:solidFill>
              </a:rPr>
              <a:t>Short half-live (60-90 min)</a:t>
            </a:r>
          </a:p>
          <a:p>
            <a:r>
              <a:rPr lang="en-US" dirty="0" smtClean="0">
                <a:solidFill>
                  <a:srgbClr val="0000CC"/>
                </a:solidFill>
              </a:rPr>
              <a:t>precipitated withdrawal (short lasting): Patient may become agitated.</a:t>
            </a:r>
          </a:p>
          <a:p>
            <a:r>
              <a:rPr lang="en-US" dirty="0" smtClean="0">
                <a:solidFill>
                  <a:srgbClr val="0000CC"/>
                </a:solidFill>
              </a:rPr>
              <a:t>Initial dose: 0.8 mg/70kg </a:t>
            </a:r>
          </a:p>
          <a:p>
            <a:endParaRPr lang="en-US" dirty="0"/>
          </a:p>
          <a:p>
            <a:pPr>
              <a:buFont typeface="Wingdings" panose="05000000000000000000" pitchFamily="2" charset="2"/>
              <a:buChar char="v"/>
            </a:pPr>
            <a:r>
              <a:rPr lang="en-US" dirty="0" err="1" smtClean="0">
                <a:solidFill>
                  <a:srgbClr val="00B050"/>
                </a:solidFill>
              </a:rPr>
              <a:t>Nalmefene</a:t>
            </a:r>
            <a:endParaRPr lang="en-US" dirty="0" smtClean="0">
              <a:solidFill>
                <a:srgbClr val="00B050"/>
              </a:solidFill>
            </a:endParaRPr>
          </a:p>
          <a:p>
            <a:r>
              <a:rPr lang="en-US" dirty="0" smtClean="0">
                <a:solidFill>
                  <a:srgbClr val="0000CC"/>
                </a:solidFill>
              </a:rPr>
              <a:t>Rapid response (a few minutes): respiratory functions and </a:t>
            </a:r>
            <a:r>
              <a:rPr lang="en-US" dirty="0" err="1" smtClean="0">
                <a:solidFill>
                  <a:srgbClr val="0000CC"/>
                </a:solidFill>
              </a:rPr>
              <a:t>mydriasis</a:t>
            </a:r>
            <a:r>
              <a:rPr lang="en-US" dirty="0" smtClean="0">
                <a:solidFill>
                  <a:srgbClr val="0000CC"/>
                </a:solidFill>
              </a:rPr>
              <a:t> </a:t>
            </a:r>
          </a:p>
          <a:p>
            <a:r>
              <a:rPr lang="en-US" dirty="0" smtClean="0">
                <a:solidFill>
                  <a:srgbClr val="0000CC"/>
                </a:solidFill>
              </a:rPr>
              <a:t>Long half-live (10 </a:t>
            </a:r>
            <a:r>
              <a:rPr lang="en-US" dirty="0" err="1" smtClean="0">
                <a:solidFill>
                  <a:srgbClr val="0000CC"/>
                </a:solidFill>
              </a:rPr>
              <a:t>hr</a:t>
            </a:r>
            <a:r>
              <a:rPr lang="en-US" dirty="0" smtClean="0">
                <a:solidFill>
                  <a:srgbClr val="0000CC"/>
                </a:solidFill>
              </a:rPr>
              <a:t>)</a:t>
            </a:r>
          </a:p>
          <a:p>
            <a:r>
              <a:rPr lang="en-US" dirty="0" smtClean="0">
                <a:solidFill>
                  <a:srgbClr val="0000CC"/>
                </a:solidFill>
              </a:rPr>
              <a:t>precipitated withdrawal (long lasting)</a:t>
            </a:r>
          </a:p>
          <a:p>
            <a:r>
              <a:rPr lang="en-US" dirty="0" smtClean="0">
                <a:solidFill>
                  <a:srgbClr val="0000CC"/>
                </a:solidFill>
              </a:rPr>
              <a:t>Initial dose: 0.5-1.0 mg</a:t>
            </a:r>
            <a:endParaRPr lang="en-US" dirty="0">
              <a:solidFill>
                <a:srgbClr val="0000CC"/>
              </a:solidFill>
            </a:endParaRPr>
          </a:p>
        </p:txBody>
      </p:sp>
    </p:spTree>
    <p:extLst>
      <p:ext uri="{BB962C8B-B14F-4D97-AF65-F5344CB8AC3E}">
        <p14:creationId xmlns:p14="http://schemas.microsoft.com/office/powerpoint/2010/main" xmlns="" val="2734568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Opioid intoxication: Treatment with naloxone  </a:t>
            </a:r>
            <a:endParaRPr lang="en-US" dirty="0"/>
          </a:p>
        </p:txBody>
      </p:sp>
      <p:sp>
        <p:nvSpPr>
          <p:cNvPr id="3" name="Content Placeholder 2"/>
          <p:cNvSpPr>
            <a:spLocks noGrp="1"/>
          </p:cNvSpPr>
          <p:nvPr>
            <p:ph idx="1"/>
          </p:nvPr>
        </p:nvSpPr>
        <p:spPr>
          <a:xfrm>
            <a:off x="838200" y="1825624"/>
            <a:ext cx="10515600" cy="4926867"/>
          </a:xfrm>
        </p:spPr>
        <p:txBody>
          <a:bodyPr>
            <a:normAutofit fontScale="55000" lnSpcReduction="20000"/>
          </a:bodyPr>
          <a:lstStyle/>
          <a:p>
            <a:pPr algn="just"/>
            <a:r>
              <a:rPr lang="en-US" dirty="0" smtClean="0">
                <a:solidFill>
                  <a:srgbClr val="0000CC"/>
                </a:solidFill>
              </a:rPr>
              <a:t>IV Naloxone </a:t>
            </a:r>
          </a:p>
          <a:p>
            <a:pPr algn="just"/>
            <a:r>
              <a:rPr lang="en-US" dirty="0" smtClean="0">
                <a:solidFill>
                  <a:srgbClr val="0000CC"/>
                </a:solidFill>
              </a:rPr>
              <a:t>May be used SQ, IM, SL or by </a:t>
            </a:r>
            <a:r>
              <a:rPr lang="en-US" dirty="0" err="1" smtClean="0">
                <a:solidFill>
                  <a:srgbClr val="0000CC"/>
                </a:solidFill>
              </a:rPr>
              <a:t>intratracheal</a:t>
            </a:r>
            <a:r>
              <a:rPr lang="en-US" dirty="0" smtClean="0">
                <a:solidFill>
                  <a:srgbClr val="0000CC"/>
                </a:solidFill>
              </a:rPr>
              <a:t>  tube if venous access cannot be established. </a:t>
            </a:r>
          </a:p>
          <a:p>
            <a:pPr algn="just"/>
            <a:endParaRPr lang="en-US" dirty="0" smtClean="0">
              <a:solidFill>
                <a:srgbClr val="0000CC"/>
              </a:solidFill>
            </a:endParaRPr>
          </a:p>
          <a:p>
            <a:pPr algn="just"/>
            <a:r>
              <a:rPr lang="en-US" b="1" dirty="0" smtClean="0">
                <a:solidFill>
                  <a:srgbClr val="7030A0"/>
                </a:solidFill>
              </a:rPr>
              <a:t>No contraindication</a:t>
            </a:r>
          </a:p>
          <a:p>
            <a:pPr algn="just"/>
            <a:endParaRPr lang="en-US" dirty="0" smtClean="0">
              <a:solidFill>
                <a:srgbClr val="0000CC"/>
              </a:solidFill>
            </a:endParaRPr>
          </a:p>
          <a:p>
            <a:pPr algn="just"/>
            <a:r>
              <a:rPr lang="en-US" dirty="0" smtClean="0">
                <a:solidFill>
                  <a:srgbClr val="0000CC"/>
                </a:solidFill>
              </a:rPr>
              <a:t>Rapidly restore CNS and cardiopulmonary functions (onset of action: 1-2 min)</a:t>
            </a:r>
          </a:p>
          <a:p>
            <a:pPr algn="just"/>
            <a:endParaRPr lang="en-US" dirty="0" smtClean="0">
              <a:solidFill>
                <a:srgbClr val="0000CC"/>
              </a:solidFill>
            </a:endParaRPr>
          </a:p>
          <a:p>
            <a:pPr algn="just"/>
            <a:r>
              <a:rPr lang="en-US" dirty="0" smtClean="0">
                <a:solidFill>
                  <a:srgbClr val="0000CC"/>
                </a:solidFill>
              </a:rPr>
              <a:t>Duration of effect: 60-90 min</a:t>
            </a:r>
          </a:p>
          <a:p>
            <a:pPr algn="just"/>
            <a:r>
              <a:rPr lang="en-US" dirty="0" smtClean="0">
                <a:solidFill>
                  <a:srgbClr val="0000CC"/>
                </a:solidFill>
              </a:rPr>
              <a:t>T1/2 for IV or </a:t>
            </a:r>
            <a:r>
              <a:rPr lang="en-US" dirty="0" err="1" smtClean="0">
                <a:solidFill>
                  <a:srgbClr val="0000CC"/>
                </a:solidFill>
              </a:rPr>
              <a:t>intratracheal</a:t>
            </a:r>
            <a:r>
              <a:rPr lang="en-US" dirty="0" smtClean="0">
                <a:solidFill>
                  <a:srgbClr val="0000CC"/>
                </a:solidFill>
              </a:rPr>
              <a:t> use: 1 </a:t>
            </a:r>
            <a:r>
              <a:rPr lang="en-US" dirty="0" err="1" smtClean="0">
                <a:solidFill>
                  <a:srgbClr val="0000CC"/>
                </a:solidFill>
              </a:rPr>
              <a:t>hr</a:t>
            </a:r>
            <a:endParaRPr lang="en-US" dirty="0" smtClean="0">
              <a:solidFill>
                <a:srgbClr val="0000CC"/>
              </a:solidFill>
            </a:endParaRPr>
          </a:p>
          <a:p>
            <a:pPr algn="just"/>
            <a:endParaRPr lang="en-US" dirty="0" smtClean="0">
              <a:solidFill>
                <a:srgbClr val="0000CC"/>
              </a:solidFill>
            </a:endParaRPr>
          </a:p>
          <a:p>
            <a:pPr algn="just"/>
            <a:r>
              <a:rPr lang="en-US" dirty="0" smtClean="0">
                <a:solidFill>
                  <a:srgbClr val="0000CC"/>
                </a:solidFill>
              </a:rPr>
              <a:t>Recommended dose to diagnose or reverse the effect of opioids: </a:t>
            </a:r>
          </a:p>
          <a:p>
            <a:pPr algn="just"/>
            <a:r>
              <a:rPr lang="en-US" dirty="0" smtClean="0">
                <a:solidFill>
                  <a:srgbClr val="FF00FF"/>
                </a:solidFill>
              </a:rPr>
              <a:t>Adults: 0.8-2.0 mg q5-10 min</a:t>
            </a:r>
          </a:p>
          <a:p>
            <a:pPr algn="just"/>
            <a:r>
              <a:rPr lang="en-US" dirty="0" smtClean="0">
                <a:solidFill>
                  <a:srgbClr val="FF00FF"/>
                </a:solidFill>
              </a:rPr>
              <a:t>Children: 0.03-0.1 mg/kg</a:t>
            </a:r>
          </a:p>
          <a:p>
            <a:pPr algn="just"/>
            <a:r>
              <a:rPr lang="en-US" dirty="0" smtClean="0">
                <a:solidFill>
                  <a:srgbClr val="0000CC"/>
                </a:solidFill>
              </a:rPr>
              <a:t>For long-acting agents: IV infusion of naloxone 2 mg naloxone in 500 ml normal saline, 100-200 ml/</a:t>
            </a:r>
            <a:r>
              <a:rPr lang="en-US" dirty="0" err="1" smtClean="0">
                <a:solidFill>
                  <a:srgbClr val="0000CC"/>
                </a:solidFill>
              </a:rPr>
              <a:t>hr</a:t>
            </a:r>
            <a:r>
              <a:rPr lang="en-US" dirty="0" smtClean="0">
                <a:solidFill>
                  <a:srgbClr val="0000CC"/>
                </a:solidFill>
              </a:rPr>
              <a:t> (and titrating up, if necessary)</a:t>
            </a:r>
          </a:p>
          <a:p>
            <a:pPr algn="just"/>
            <a:r>
              <a:rPr lang="en-US" dirty="0" smtClean="0">
                <a:solidFill>
                  <a:srgbClr val="0000CC"/>
                </a:solidFill>
              </a:rPr>
              <a:t>Prophylactic naloxone for 12-48 </a:t>
            </a:r>
            <a:r>
              <a:rPr lang="en-US" dirty="0" err="1" smtClean="0">
                <a:solidFill>
                  <a:srgbClr val="0000CC"/>
                </a:solidFill>
              </a:rPr>
              <a:t>hr</a:t>
            </a:r>
            <a:r>
              <a:rPr lang="en-US" dirty="0" smtClean="0">
                <a:solidFill>
                  <a:srgbClr val="0000CC"/>
                </a:solidFill>
              </a:rPr>
              <a:t> </a:t>
            </a:r>
          </a:p>
        </p:txBody>
      </p:sp>
    </p:spTree>
    <p:extLst>
      <p:ext uri="{BB962C8B-B14F-4D97-AF65-F5344CB8AC3E}">
        <p14:creationId xmlns:p14="http://schemas.microsoft.com/office/powerpoint/2010/main" xmlns="" val="1848992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4403</TotalTime>
  <Words>867</Words>
  <Application>Microsoft Office PowerPoint</Application>
  <PresentationFormat>Custom</PresentationFormat>
  <Paragraphs>107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 Brief Review of  Opioid Intoxication</vt:lpstr>
      <vt:lpstr>Opioid intoxication: Medical symptoms  </vt:lpstr>
      <vt:lpstr>Opioid intoxication: Psychiatric symptoms </vt:lpstr>
      <vt:lpstr>Opioid intoxication: Symptomatology </vt:lpstr>
      <vt:lpstr>Opioid intoxication: Lab tests</vt:lpstr>
      <vt:lpstr>Opioid intoxication: Treatment </vt:lpstr>
      <vt:lpstr>Opioid intoxication: Treatment </vt:lpstr>
      <vt:lpstr>Opioid intoxication: Treatment with opioid antagonists </vt:lpstr>
      <vt:lpstr>Opioid intoxication: Treatment with naloxone  </vt:lpstr>
      <vt:lpstr>Opioid intoxication: Treatment with naloxone </vt:lpstr>
      <vt:lpstr>Pentazocine overdose </vt:lpstr>
      <vt:lpstr>Propoxyphene overdose </vt:lpstr>
      <vt:lpstr>Lomotil overdose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Kaveh</dc:creator>
  <cp:lastModifiedBy>Shabani</cp:lastModifiedBy>
  <cp:revision>21</cp:revision>
  <dcterms:created xsi:type="dcterms:W3CDTF">2014-09-06T19:25:48Z</dcterms:created>
  <dcterms:modified xsi:type="dcterms:W3CDTF">2014-11-15T20:39:07Z</dcterms:modified>
</cp:coreProperties>
</file>